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306" r:id="rId3"/>
    <p:sldId id="305" r:id="rId4"/>
    <p:sldId id="275" r:id="rId5"/>
    <p:sldId id="292" r:id="rId6"/>
    <p:sldId id="293" r:id="rId7"/>
    <p:sldId id="294" r:id="rId8"/>
    <p:sldId id="295" r:id="rId9"/>
    <p:sldId id="296" r:id="rId10"/>
    <p:sldId id="297" r:id="rId11"/>
    <p:sldId id="298" r:id="rId12"/>
    <p:sldId id="299" r:id="rId13"/>
    <p:sldId id="300" r:id="rId14"/>
    <p:sldId id="301" r:id="rId15"/>
    <p:sldId id="302" r:id="rId16"/>
    <p:sldId id="304" r:id="rId17"/>
    <p:sldId id="307" r:id="rId18"/>
    <p:sldId id="311" r:id="rId19"/>
    <p:sldId id="308" r:id="rId20"/>
    <p:sldId id="309" r:id="rId21"/>
    <p:sldId id="312" r:id="rId22"/>
    <p:sldId id="313" r:id="rId23"/>
    <p:sldId id="31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7BAC"/>
    <a:srgbClr val="4DB3ED"/>
    <a:srgbClr val="42E5F8"/>
    <a:srgbClr val="0C4D72"/>
    <a:srgbClr val="0B457B"/>
    <a:srgbClr val="256D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111" d="100"/>
          <a:sy n="111" d="100"/>
        </p:scale>
        <p:origin x="5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11/22/2023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11/22/2023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11/22/2023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11/22/2023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11/22/2023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charset="0"/>
          <a:ea typeface="+mj-ea"/>
          <a:cs typeface="Times New Roman" panose="0202060305040502030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Times New Roman" panose="02020603050405020304" charset="0"/>
          <a:ea typeface="+mn-ea"/>
          <a:cs typeface="Times New Roman" panose="0202060305040502030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charset="0"/>
          <a:ea typeface="+mn-ea"/>
          <a:cs typeface="Times New Roman" panose="0202060305040502030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charset="0"/>
          <a:ea typeface="+mn-ea"/>
          <a:cs typeface="Times New Roman" panose="0202060305040502030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charset="0"/>
          <a:ea typeface="+mn-ea"/>
          <a:cs typeface="Times New Roman" panose="0202060305040502030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charset="0"/>
          <a:ea typeface="+mn-ea"/>
          <a:cs typeface="Times New Roman" panose="0202060305040502030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100000">
              <a:srgbClr val="BCD6EE"/>
            </a:gs>
            <a:gs pos="80000">
              <a:srgbClr val="C2DAEF"/>
            </a:gs>
            <a:gs pos="0">
              <a:schemeClr val="accent1">
                <a:lumMod val="0"/>
                <a:lumOff val="100000"/>
              </a:schemeClr>
            </a:gs>
            <a:gs pos="62000">
              <a:schemeClr val="accent1">
                <a:lumMod val="45000"/>
                <a:lumOff val="55000"/>
              </a:schemeClr>
            </a:gs>
            <a:gs pos="50000">
              <a:schemeClr val="accent1">
                <a:lumMod val="45000"/>
                <a:lumOff val="55000"/>
              </a:schemeClr>
            </a:gs>
            <a:gs pos="100000">
              <a:schemeClr val="accent1">
                <a:lumMod val="30000"/>
                <a:lumOff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00" name="Picture 99"/>
          <p:cNvPicPr/>
          <p:nvPr/>
        </p:nvPicPr>
        <p:blipFill>
          <a:blip r:embed="rId2"/>
          <a:stretch>
            <a:fillRect/>
          </a:stretch>
        </p:blipFill>
        <p:spPr>
          <a:xfrm>
            <a:off x="0" y="-635"/>
            <a:ext cx="3502325" cy="6858635"/>
          </a:xfrm>
          <a:prstGeom prst="rect">
            <a:avLst/>
          </a:prstGeom>
          <a:noFill/>
          <a:ln w="9525">
            <a:noFill/>
          </a:ln>
        </p:spPr>
      </p:pic>
      <p:sp>
        <p:nvSpPr>
          <p:cNvPr id="4" name="Text Box 3"/>
          <p:cNvSpPr txBox="1"/>
          <p:nvPr/>
        </p:nvSpPr>
        <p:spPr>
          <a:xfrm>
            <a:off x="3407434" y="2395843"/>
            <a:ext cx="8902795" cy="821810"/>
          </a:xfrm>
          <a:prstGeom prst="rect">
            <a:avLst/>
          </a:prstGeom>
          <a:noFill/>
        </p:spPr>
        <p:txBody>
          <a:bodyPr wrap="square" rtlCol="0">
            <a:noAutofit/>
            <a:scene3d>
              <a:camera prst="orthographicFront"/>
              <a:lightRig rig="threePt" dir="t"/>
            </a:scene3d>
          </a:bodyPr>
          <a:lstStyle/>
          <a:p>
            <a:pPr algn="ctr"/>
            <a:r>
              <a:rPr lang="vi-VN" altLang="en-US" sz="4400" b="1" dirty="0">
                <a:solidFill>
                  <a:schemeClr val="accent5">
                    <a:lumMod val="75000"/>
                  </a:schemeClr>
                </a:solidFill>
                <a:effectLst>
                  <a:glow rad="63500">
                    <a:schemeClr val="accent3">
                      <a:satMod val="175000"/>
                      <a:alpha val="40000"/>
                    </a:schemeClr>
                  </a:glow>
                  <a:reflection blurRad="6350" stA="55000" endA="300" endPos="45500" dir="5400000" sy="-100000" algn="bl" rotWithShape="0"/>
                </a:effectLst>
                <a:latin typeface="Times New Roman" panose="02020603050405020304" charset="0"/>
                <a:cs typeface="Times New Roman" panose="02020603050405020304" charset="0"/>
              </a:rPr>
              <a:t>TÌM HIỂU VỀ GA VÀ ỨNG DỤNG </a:t>
            </a:r>
          </a:p>
        </p:txBody>
      </p:sp>
      <p:sp>
        <p:nvSpPr>
          <p:cNvPr id="6" name="Text Box 5"/>
          <p:cNvSpPr txBox="1"/>
          <p:nvPr/>
        </p:nvSpPr>
        <p:spPr>
          <a:xfrm>
            <a:off x="4758955" y="40308"/>
            <a:ext cx="6199749" cy="646331"/>
          </a:xfrm>
          <a:prstGeom prst="rect">
            <a:avLst/>
          </a:prstGeom>
          <a:noFill/>
        </p:spPr>
        <p:txBody>
          <a:bodyPr wrap="square" rtlCol="0">
            <a:spAutoFit/>
          </a:bodyPr>
          <a:lstStyle/>
          <a:p>
            <a:pPr algn="ctr"/>
            <a:r>
              <a:rPr lang="vi-VN" altLang="en-US" b="1" dirty="0">
                <a:latin typeface="Times New Roman" panose="02020603050405020304" charset="0"/>
                <a:cs typeface="Times New Roman" panose="02020603050405020304" charset="0"/>
              </a:rPr>
              <a:t>TRƯỜNG ĐẠI HỌC KỸ THUẬT- CÔNG NGHỆ CẦN THƠ</a:t>
            </a:r>
          </a:p>
          <a:p>
            <a:pPr algn="ctr"/>
            <a:r>
              <a:rPr lang="vi-VN" altLang="en-US" b="1" dirty="0">
                <a:latin typeface="Times New Roman" panose="02020603050405020304" charset="0"/>
                <a:cs typeface="Times New Roman" panose="02020603050405020304" charset="0"/>
              </a:rPr>
              <a:t>KHOA CÔNG NGHỆ THÔNG TIN</a:t>
            </a:r>
          </a:p>
        </p:txBody>
      </p:sp>
      <p:sp>
        <p:nvSpPr>
          <p:cNvPr id="7" name="Text Box 6"/>
          <p:cNvSpPr txBox="1"/>
          <p:nvPr/>
        </p:nvSpPr>
        <p:spPr>
          <a:xfrm>
            <a:off x="4993566" y="4199464"/>
            <a:ext cx="5730525" cy="1454785"/>
          </a:xfrm>
          <a:prstGeom prst="rect">
            <a:avLst/>
          </a:prstGeom>
          <a:noFill/>
        </p:spPr>
        <p:txBody>
          <a:bodyPr wrap="square" rtlCol="0">
            <a:noAutofit/>
          </a:bodyPr>
          <a:lstStyle/>
          <a:p>
            <a:pPr algn="l"/>
            <a:r>
              <a:rPr lang="vi-VN" altLang="en-US" sz="2000" dirty="0">
                <a:latin typeface="Times New Roman" panose="02020603050405020304" charset="0"/>
                <a:cs typeface="Times New Roman" panose="02020603050405020304" charset="0"/>
                <a:sym typeface="+mn-ea"/>
              </a:rPr>
              <a:t>Giảng viên hướng dẫn: </a:t>
            </a:r>
            <a:r>
              <a:rPr lang="vi-VN" altLang="en-US" sz="2000" b="1" dirty="0">
                <a:latin typeface="Times New Roman" panose="02020603050405020304" charset="0"/>
                <a:cs typeface="Times New Roman" panose="02020603050405020304" charset="0"/>
                <a:sym typeface="+mn-ea"/>
              </a:rPr>
              <a:t>Ths. LÊ ANH NHÃ UYÊN</a:t>
            </a:r>
            <a:endParaRPr lang="vi-VN" altLang="en-US" sz="2000" b="1" dirty="0">
              <a:latin typeface="Times New Roman" panose="02020603050405020304" charset="0"/>
              <a:cs typeface="Times New Roman" panose="02020603050405020304" charset="0"/>
            </a:endParaRPr>
          </a:p>
          <a:p>
            <a:pPr algn="l"/>
            <a:endParaRPr lang="vi-VN" altLang="en-US" sz="2000" dirty="0">
              <a:latin typeface="Times New Roman" panose="02020603050405020304" charset="0"/>
              <a:cs typeface="Times New Roman" panose="02020603050405020304" charset="0"/>
            </a:endParaRPr>
          </a:p>
          <a:p>
            <a:pPr algn="l"/>
            <a:r>
              <a:rPr lang="vi-VN" altLang="en-US" sz="2000" dirty="0">
                <a:latin typeface="Times New Roman" panose="02020603050405020304" charset="0"/>
                <a:cs typeface="Times New Roman" panose="02020603050405020304" charset="0"/>
              </a:rPr>
              <a:t>Sinh viên thực hiện:  </a:t>
            </a:r>
            <a:r>
              <a:rPr lang="vi-VN" altLang="en-US" sz="2000" b="1" dirty="0">
                <a:latin typeface="Times New Roman" panose="02020603050405020304" charset="0"/>
                <a:cs typeface="Times New Roman" panose="02020603050405020304" charset="0"/>
              </a:rPr>
              <a:t>NGUYỄN MỸ HẰNG 2101166                		      LÊ PHƯỚC HỮU 2100450</a:t>
            </a:r>
          </a:p>
          <a:p>
            <a:pPr algn="l"/>
            <a:endParaRPr lang="vi-VN" altLang="en-US" sz="2000" dirty="0">
              <a:latin typeface="Times New Roman" panose="02020603050405020304" charset="0"/>
              <a:cs typeface="Times New Roman" panose="02020603050405020304" charset="0"/>
            </a:endParaRPr>
          </a:p>
        </p:txBody>
      </p:sp>
      <p:pic>
        <p:nvPicPr>
          <p:cNvPr id="1983368734" name="Picture 2" descr="A white circle with blue text and a book and a symbol&#10;&#10;Description automatically generated"/>
          <p:cNvPicPr preferRelativeResize="0">
            <a:picLocks noChangeAspect="1"/>
          </p:cNvPicPr>
          <p:nvPr/>
        </p:nvPicPr>
        <p:blipFill>
          <a:blip r:embed="rId3" cstate="print">
            <a:alphaModFix amt="90000"/>
            <a:extLst>
              <a:ext uri="{28A0092B-C50C-407E-A947-70E740481C1C}">
                <a14:useLocalDpi xmlns:a14="http://schemas.microsoft.com/office/drawing/2010/main" val="0"/>
              </a:ext>
            </a:extLst>
          </a:blip>
          <a:stretch>
            <a:fillRect/>
          </a:stretch>
        </p:blipFill>
        <p:spPr>
          <a:xfrm>
            <a:off x="7042220" y="780181"/>
            <a:ext cx="1633220" cy="1543685"/>
          </a:xfrm>
          <a:prstGeom prst="rect">
            <a:avLst/>
          </a:prstGeom>
          <a:noFill/>
          <a:effectLst>
            <a:glow>
              <a:schemeClr val="accent3">
                <a:satMod val="175000"/>
                <a:alpha val="40000"/>
              </a:schemeClr>
            </a:glow>
            <a:outerShdw blurRad="63500" sx="102000" sy="102000" algn="ctr" rotWithShape="0">
              <a:prstClr val="black">
                <a:alpha val="40000"/>
              </a:prstClr>
            </a:outerShdw>
          </a:effectLst>
        </p:spPr>
      </p:pic>
      <p:sp>
        <p:nvSpPr>
          <p:cNvPr id="2" name="Text Box 1"/>
          <p:cNvSpPr txBox="1"/>
          <p:nvPr/>
        </p:nvSpPr>
        <p:spPr>
          <a:xfrm>
            <a:off x="6313239" y="6315314"/>
            <a:ext cx="3141312" cy="369332"/>
          </a:xfrm>
          <a:prstGeom prst="rect">
            <a:avLst/>
          </a:prstGeom>
          <a:noFill/>
        </p:spPr>
        <p:txBody>
          <a:bodyPr wrap="square" rtlCol="0">
            <a:spAutoFit/>
          </a:bodyPr>
          <a:lstStyle/>
          <a:p>
            <a:r>
              <a:rPr lang="vi-VN" altLang="en-US" b="1" i="1" dirty="0">
                <a:latin typeface="Times New Roman" panose="02020603050405020304" charset="0"/>
                <a:cs typeface="Times New Roman" panose="02020603050405020304" charset="0"/>
              </a:rPr>
              <a:t>Cần Thơ, Tháng 12, Năm 2023</a:t>
            </a:r>
          </a:p>
        </p:txBody>
      </p:sp>
    </p:spTree>
  </p:cSld>
  <p:clrMapOvr>
    <a:masterClrMapping/>
  </p:clrMapOvr>
  <mc:AlternateContent xmlns:mc="http://schemas.openxmlformats.org/markup-compatibility/2006" xmlns:p14="http://schemas.microsoft.com/office/powerpoint/2010/main">
    <mc:Choice Requires="p14">
      <p:transition spd="med"/>
    </mc:Choice>
    <mc:Fallback xmlns="">
      <p:transition spd="med"/>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mph" presetSubtype="0" nodeType="withEffect">
                                  <p:stCondLst>
                                    <p:cond delay="0"/>
                                  </p:stCondLst>
                                  <p:childTnLst>
                                    <p:set>
                                      <p:cBhvr override="childStyle">
                                        <p:cTn id="6" dur="indefinite"/>
                                        <p:tgtEl>
                                          <p:spTgt spid="4">
                                            <p:txEl>
                                              <p:pRg st="0" end="0"/>
                                            </p:txEl>
                                          </p:spTgt>
                                        </p:tgtEl>
                                        <p:attrNameLst>
                                          <p:attrName>style.fontFamily</p:attrName>
                                        </p:attrNameLst>
                                      </p:cBhvr>
                                      <p:to>
                                        <p:strVal val="Times New Roma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5" y="953278"/>
            <a:ext cx="5166933" cy="527892"/>
          </a:xfrm>
          <a:prstGeom prst="rect">
            <a:avLst/>
          </a:prstGeom>
          <a:noFill/>
        </p:spPr>
        <p:txBody>
          <a:bodyPr wrap="square" rtlCol="0">
            <a:noAutofit/>
          </a:bodyPr>
          <a:lstStyle/>
          <a:p>
            <a:pPr marL="457200" indent="-457200">
              <a:buFont typeface="+mj-lt"/>
              <a:buAutoNum type="arabicPeriod" startAt="3"/>
            </a:pPr>
            <a:r>
              <a:rPr lang="vi-VN" altLang="en-US" sz="2400" b="1" dirty="0">
                <a:latin typeface="Times New Roman" panose="02020603050405020304" charset="0"/>
                <a:cs typeface="Times New Roman" panose="02020603050405020304" charset="0"/>
                <a:sym typeface="+mn-ea"/>
              </a:rPr>
              <a:t>Tạo chuỗi từ ký tự (Chromosome)</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a:extLst>
              <a:ext uri="{FF2B5EF4-FFF2-40B4-BE49-F238E27FC236}">
                <a16:creationId xmlns:a16="http://schemas.microsoft.com/office/drawing/2014/main" id="{845B1CD9-47C5-303C-406F-F07A0AADAE2B}"/>
              </a:ext>
            </a:extLst>
          </p:cNvPr>
          <p:cNvGraphicFramePr>
            <a:graphicFrameLocks noGrp="1"/>
          </p:cNvGraphicFramePr>
          <p:nvPr>
            <p:extLst>
              <p:ext uri="{D42A27DB-BD31-4B8C-83A1-F6EECF244321}">
                <p14:modId xmlns:p14="http://schemas.microsoft.com/office/powerpoint/2010/main" val="1655356722"/>
              </p:ext>
            </p:extLst>
          </p:nvPr>
        </p:nvGraphicFramePr>
        <p:xfrm>
          <a:off x="795337" y="1742340"/>
          <a:ext cx="8128000" cy="2200783"/>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3864602110"/>
                    </a:ext>
                  </a:extLst>
                </a:gridCol>
              </a:tblGrid>
              <a:tr h="370840">
                <a:tc>
                  <a:txBody>
                    <a:bodyPr/>
                    <a:lstStyle/>
                    <a:p>
                      <a:pPr>
                        <a:lnSpc>
                          <a:spcPct val="130000"/>
                        </a:lnSpc>
                      </a:pPr>
                      <a:r>
                        <a:rPr lang="en-US" sz="1800" b="0" kern="1200" dirty="0">
                          <a:solidFill>
                            <a:schemeClr val="tx1">
                              <a:lumMod val="95000"/>
                              <a:lumOff val="5000"/>
                            </a:schemeClr>
                          </a:solidFill>
                          <a:effectLst/>
                          <a:latin typeface="Consolas" panose="020B0609020204030204" pitchFamily="49" charset="0"/>
                        </a:rPr>
                        <a:t>27. </a:t>
                      </a:r>
                      <a:r>
                        <a:rPr lang="en-US" sz="1800" b="0" kern="1200" dirty="0">
                          <a:solidFill>
                            <a:schemeClr val="accent6">
                              <a:lumMod val="75000"/>
                            </a:schemeClr>
                          </a:solidFill>
                          <a:effectLst/>
                          <a:latin typeface="Consolas" panose="020B0609020204030204" pitchFamily="49" charset="0"/>
                        </a:rPr>
                        <a:t># Create chromosomes</a:t>
                      </a:r>
                    </a:p>
                    <a:p>
                      <a:pPr>
                        <a:lnSpc>
                          <a:spcPct val="130000"/>
                        </a:lnSpc>
                      </a:pPr>
                      <a:r>
                        <a:rPr lang="en-US" sz="1800" b="0" kern="1200" dirty="0">
                          <a:solidFill>
                            <a:schemeClr val="tx1">
                              <a:lumMod val="95000"/>
                              <a:lumOff val="5000"/>
                            </a:schemeClr>
                          </a:solidFill>
                          <a:effectLst/>
                          <a:latin typeface="Consolas" panose="020B0609020204030204" pitchFamily="49" charset="0"/>
                        </a:rPr>
                        <a:t>28. </a:t>
                      </a:r>
                      <a:r>
                        <a:rPr lang="en-US" sz="1800" b="0" kern="1200" dirty="0">
                          <a:solidFill>
                            <a:schemeClr val="accent5">
                              <a:lumMod val="75000"/>
                            </a:schemeClr>
                          </a:solidFill>
                          <a:effectLst/>
                          <a:latin typeface="Consolas" panose="020B0609020204030204" pitchFamily="49" charset="0"/>
                        </a:rPr>
                        <a:t>def</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rgbClr val="7030A0"/>
                          </a:solidFill>
                          <a:effectLst/>
                          <a:latin typeface="Consolas" panose="020B0609020204030204" pitchFamily="49" charset="0"/>
                        </a:rPr>
                        <a:t>Create_Chromosome</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chemeClr val="accent5">
                              <a:lumMod val="75000"/>
                            </a:schemeClr>
                          </a:solidFill>
                          <a:effectLst/>
                          <a:latin typeface="Consolas" panose="020B0609020204030204" pitchFamily="49" charset="0"/>
                        </a:rPr>
                        <a:t>self</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29.      </a:t>
                      </a:r>
                      <a:r>
                        <a:rPr lang="en-US" sz="1800" b="0" kern="1200" dirty="0">
                          <a:solidFill>
                            <a:schemeClr val="accent5">
                              <a:lumMod val="75000"/>
                            </a:schemeClr>
                          </a:solidFill>
                          <a:effectLst/>
                          <a:latin typeface="Consolas" panose="020B0609020204030204" pitchFamily="49" charset="0"/>
                        </a:rPr>
                        <a:t>global</a:t>
                      </a:r>
                      <a:r>
                        <a:rPr lang="en-US" sz="1800" b="0" kern="1200" dirty="0">
                          <a:solidFill>
                            <a:schemeClr val="tx1">
                              <a:lumMod val="95000"/>
                              <a:lumOff val="5000"/>
                            </a:schemeClr>
                          </a:solidFill>
                          <a:effectLst/>
                          <a:latin typeface="Consolas" panose="020B0609020204030204" pitchFamily="49" charset="0"/>
                        </a:rPr>
                        <a:t> </a:t>
                      </a:r>
                      <a:r>
                        <a:rPr lang="en-US" sz="1800" b="0" kern="1200" dirty="0">
                          <a:solidFill>
                            <a:srgbClr val="7030A0"/>
                          </a:solidFill>
                          <a:effectLst/>
                          <a:latin typeface="Consolas" panose="020B0609020204030204" pitchFamily="49" charset="0"/>
                        </a:rPr>
                        <a:t>Target</a:t>
                      </a:r>
                    </a:p>
                    <a:p>
                      <a:pPr>
                        <a:lnSpc>
                          <a:spcPct val="130000"/>
                        </a:lnSpc>
                      </a:pPr>
                      <a:r>
                        <a:rPr lang="en-US" sz="1800" b="0" kern="1200" dirty="0">
                          <a:solidFill>
                            <a:schemeClr val="tx1">
                              <a:lumMod val="95000"/>
                              <a:lumOff val="5000"/>
                            </a:schemeClr>
                          </a:solidFill>
                          <a:effectLst/>
                          <a:latin typeface="Consolas" panose="020B0609020204030204" pitchFamily="49" charset="0"/>
                        </a:rPr>
                        <a:t>30.      </a:t>
                      </a:r>
                      <a:r>
                        <a:rPr lang="en-US" sz="1800" b="0" kern="1200" dirty="0" err="1">
                          <a:solidFill>
                            <a:srgbClr val="7030A0"/>
                          </a:solidFill>
                          <a:effectLst/>
                          <a:latin typeface="Consolas" panose="020B0609020204030204" pitchFamily="49" charset="0"/>
                        </a:rPr>
                        <a:t>Chromosome_Len</a:t>
                      </a:r>
                      <a:r>
                        <a:rPr lang="en-US" sz="1800" b="0" kern="1200" dirty="0">
                          <a:solidFill>
                            <a:srgbClr val="7030A0"/>
                          </a:solidFill>
                          <a:effectLst/>
                          <a:latin typeface="Consolas" panose="020B0609020204030204" pitchFamily="49" charset="0"/>
                        </a:rPr>
                        <a:t> </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chemeClr val="tx1"/>
                          </a:solidFill>
                          <a:effectLst/>
                          <a:latin typeface="Consolas" panose="020B0609020204030204" pitchFamily="49" charset="0"/>
                        </a:rPr>
                        <a:t>len</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rgbClr val="7030A0"/>
                          </a:solidFill>
                          <a:effectLst/>
                          <a:latin typeface="Consolas" panose="020B0609020204030204" pitchFamily="49" charset="0"/>
                        </a:rPr>
                        <a:t>Target</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31.      </a:t>
                      </a:r>
                      <a:r>
                        <a:rPr lang="en-US" sz="1800" b="0" kern="1200" dirty="0">
                          <a:solidFill>
                            <a:schemeClr val="accent5">
                              <a:lumMod val="75000"/>
                            </a:schemeClr>
                          </a:solidFill>
                          <a:effectLst/>
                          <a:latin typeface="Consolas" panose="020B0609020204030204" pitchFamily="49" charset="0"/>
                        </a:rPr>
                        <a:t>return </a:t>
                      </a:r>
                      <a:r>
                        <a:rPr lang="en-US" sz="1800" b="0" kern="1200" dirty="0">
                          <a:solidFill>
                            <a:schemeClr val="tx1">
                              <a:lumMod val="95000"/>
                              <a:lumOff val="5000"/>
                            </a:schemeClr>
                          </a:solidFill>
                          <a:effectLst/>
                          <a:latin typeface="Consolas" panose="020B0609020204030204" pitchFamily="49" charset="0"/>
                        </a:rPr>
                        <a:t>[</a:t>
                      </a:r>
                      <a:r>
                        <a:rPr lang="en-US" sz="1800" b="0" kern="1200" dirty="0" err="1">
                          <a:solidFill>
                            <a:srgbClr val="7030A0"/>
                          </a:solidFill>
                          <a:effectLst/>
                          <a:latin typeface="Consolas" panose="020B0609020204030204" pitchFamily="49" charset="0"/>
                        </a:rPr>
                        <a:t>self</a:t>
                      </a:r>
                      <a:r>
                        <a:rPr lang="en-US" sz="1800" b="0" kern="1200" dirty="0" err="1">
                          <a:solidFill>
                            <a:schemeClr val="tx1">
                              <a:lumMod val="95000"/>
                              <a:lumOff val="5000"/>
                            </a:schemeClr>
                          </a:solidFill>
                          <a:effectLst/>
                          <a:latin typeface="Consolas" panose="020B0609020204030204" pitchFamily="49" charset="0"/>
                        </a:rPr>
                        <a:t>.</a:t>
                      </a:r>
                      <a:r>
                        <a:rPr lang="en-US" sz="1800" b="0" kern="1200" dirty="0" err="1">
                          <a:solidFill>
                            <a:srgbClr val="7030A0"/>
                          </a:solidFill>
                          <a:effectLst/>
                          <a:latin typeface="Consolas" panose="020B0609020204030204" pitchFamily="49" charset="0"/>
                        </a:rPr>
                        <a:t>Gene_Mutation</a:t>
                      </a:r>
                      <a:r>
                        <a:rPr lang="en-US" sz="1800" b="0" kern="1200" dirty="0">
                          <a:solidFill>
                            <a:schemeClr val="tx1">
                              <a:lumMod val="95000"/>
                              <a:lumOff val="5000"/>
                            </a:schemeClr>
                          </a:solidFill>
                          <a:effectLst/>
                          <a:latin typeface="Consolas" panose="020B0609020204030204" pitchFamily="49" charset="0"/>
                        </a:rPr>
                        <a:t>() </a:t>
                      </a:r>
                      <a:r>
                        <a:rPr lang="en-US" sz="1800" b="0" kern="1200" dirty="0">
                          <a:solidFill>
                            <a:schemeClr val="accent5">
                              <a:lumMod val="75000"/>
                            </a:schemeClr>
                          </a:solidFill>
                          <a:effectLst/>
                          <a:latin typeface="Consolas" panose="020B0609020204030204" pitchFamily="49" charset="0"/>
                        </a:rPr>
                        <a:t>for</a:t>
                      </a:r>
                      <a:r>
                        <a:rPr lang="en-US" sz="1800" b="0" kern="1200" dirty="0">
                          <a:solidFill>
                            <a:schemeClr val="tx1">
                              <a:lumMod val="95000"/>
                              <a:lumOff val="5000"/>
                            </a:schemeClr>
                          </a:solidFill>
                          <a:effectLst/>
                          <a:latin typeface="Consolas" panose="020B0609020204030204" pitchFamily="49" charset="0"/>
                        </a:rPr>
                        <a:t> _ </a:t>
                      </a:r>
                      <a:r>
                        <a:rPr lang="en-US" sz="1800" b="0" kern="1200" dirty="0">
                          <a:solidFill>
                            <a:schemeClr val="accent5">
                              <a:lumMod val="75000"/>
                            </a:schemeClr>
                          </a:solidFill>
                          <a:effectLst/>
                          <a:latin typeface="Consolas" panose="020B0609020204030204" pitchFamily="49" charset="0"/>
                        </a:rPr>
                        <a:t>in</a:t>
                      </a:r>
                      <a:r>
                        <a:rPr lang="en-US" sz="1800" b="0" kern="1200" dirty="0">
                          <a:solidFill>
                            <a:schemeClr val="tx1">
                              <a:lumMod val="95000"/>
                              <a:lumOff val="5000"/>
                            </a:schemeClr>
                          </a:solidFill>
                          <a:effectLst/>
                          <a:latin typeface="Consolas" panose="020B0609020204030204" pitchFamily="49" charset="0"/>
                        </a:rPr>
                        <a:t> range(</a:t>
                      </a:r>
                      <a:r>
                        <a:rPr lang="en-US" sz="1800" b="0" kern="1200" dirty="0" err="1">
                          <a:solidFill>
                            <a:srgbClr val="7030A0"/>
                          </a:solidFill>
                          <a:effectLst/>
                          <a:latin typeface="Consolas" panose="020B0609020204030204" pitchFamily="49" charset="0"/>
                        </a:rPr>
                        <a:t>Chromosome_Len</a:t>
                      </a:r>
                      <a:r>
                        <a:rPr lang="en-US" sz="1800" b="0" kern="1200" dirty="0">
                          <a:solidFill>
                            <a:schemeClr val="tx1">
                              <a:lumMod val="95000"/>
                              <a:lumOff val="5000"/>
                            </a:schemeClr>
                          </a:solidFill>
                          <a:effectLst/>
                          <a:latin typeface="Consolas" panose="020B0609020204030204" pitchFamily="49" charset="0"/>
                        </a:rPr>
                        <a:t>)]</a:t>
                      </a:r>
                      <a:endParaRPr lang="en-US" sz="1800" b="0" kern="1200" dirty="0">
                        <a:solidFill>
                          <a:schemeClr val="tx1">
                            <a:lumMod val="95000"/>
                            <a:lumOff val="5000"/>
                          </a:schemeClr>
                        </a:solidFill>
                        <a:effectLst/>
                        <a:latin typeface="Consolas" panose="020B0609020204030204" pitchFamily="49" charset="0"/>
                        <a:ea typeface="+mn-ea"/>
                        <a:cs typeface="+mn-cs"/>
                      </a:endParaRPr>
                    </a:p>
                  </a:txBody>
                  <a:tcPr/>
                </a:tc>
                <a:extLst>
                  <a:ext uri="{0D108BD9-81ED-4DB2-BD59-A6C34878D82A}">
                    <a16:rowId xmlns:a16="http://schemas.microsoft.com/office/drawing/2014/main" val="3583971301"/>
                  </a:ext>
                </a:extLst>
              </a:tr>
            </a:tbl>
          </a:graphicData>
        </a:graphic>
      </p:graphicFrame>
    </p:spTree>
    <p:extLst>
      <p:ext uri="{BB962C8B-B14F-4D97-AF65-F5344CB8AC3E}">
        <p14:creationId xmlns:p14="http://schemas.microsoft.com/office/powerpoint/2010/main" val="2151092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5" y="953278"/>
            <a:ext cx="4272675" cy="527892"/>
          </a:xfrm>
          <a:prstGeom prst="rect">
            <a:avLst/>
          </a:prstGeom>
          <a:noFill/>
        </p:spPr>
        <p:txBody>
          <a:bodyPr wrap="square" rtlCol="0">
            <a:noAutofit/>
          </a:bodyPr>
          <a:lstStyle/>
          <a:p>
            <a:pPr marL="457200" indent="-457200">
              <a:buFont typeface="+mj-lt"/>
              <a:buAutoNum type="arabicPeriod" startAt="4"/>
            </a:pPr>
            <a:r>
              <a:rPr lang="vi-VN" altLang="en-US" sz="2400" b="1" dirty="0">
                <a:latin typeface="Times New Roman" panose="02020603050405020304" charset="0"/>
                <a:cs typeface="Times New Roman" panose="02020603050405020304" charset="0"/>
                <a:sym typeface="+mn-ea"/>
              </a:rPr>
              <a:t>Xây xựng quần thể từ chuỗi</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a:extLst>
              <a:ext uri="{FF2B5EF4-FFF2-40B4-BE49-F238E27FC236}">
                <a16:creationId xmlns:a16="http://schemas.microsoft.com/office/drawing/2014/main" id="{845B1CD9-47C5-303C-406F-F07A0AADAE2B}"/>
              </a:ext>
            </a:extLst>
          </p:cNvPr>
          <p:cNvGraphicFramePr>
            <a:graphicFrameLocks noGrp="1"/>
          </p:cNvGraphicFramePr>
          <p:nvPr>
            <p:extLst>
              <p:ext uri="{D42A27DB-BD31-4B8C-83A1-F6EECF244321}">
                <p14:modId xmlns:p14="http://schemas.microsoft.com/office/powerpoint/2010/main" val="2065686989"/>
              </p:ext>
            </p:extLst>
          </p:nvPr>
        </p:nvGraphicFramePr>
        <p:xfrm>
          <a:off x="795337" y="1664193"/>
          <a:ext cx="8128000" cy="2557399"/>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3864602110"/>
                    </a:ext>
                  </a:extLst>
                </a:gridCol>
              </a:tblGrid>
              <a:tr h="370840">
                <a:tc>
                  <a:txBody>
                    <a:bodyPr/>
                    <a:lstStyle/>
                    <a:p>
                      <a:pPr>
                        <a:lnSpc>
                          <a:spcPct val="130000"/>
                        </a:lnSpc>
                      </a:pPr>
                      <a:r>
                        <a:rPr lang="en-US" sz="1800" b="0" kern="1200" dirty="0">
                          <a:solidFill>
                            <a:schemeClr val="tx1">
                              <a:lumMod val="95000"/>
                              <a:lumOff val="5000"/>
                            </a:schemeClr>
                          </a:solidFill>
                          <a:effectLst/>
                          <a:latin typeface="Consolas" panose="020B0609020204030204" pitchFamily="49" charset="0"/>
                        </a:rPr>
                        <a:t>9.  </a:t>
                      </a:r>
                      <a:r>
                        <a:rPr lang="en-US" sz="1800" b="0" kern="1200" dirty="0">
                          <a:solidFill>
                            <a:schemeClr val="accent6">
                              <a:lumMod val="75000"/>
                            </a:schemeClr>
                          </a:solidFill>
                          <a:effectLst/>
                          <a:latin typeface="Consolas" panose="020B0609020204030204" pitchFamily="49" charset="0"/>
                        </a:rPr>
                        <a:t># </a:t>
                      </a:r>
                      <a:r>
                        <a:rPr lang="en-US" sz="1800" b="0" kern="1200" dirty="0" err="1">
                          <a:solidFill>
                            <a:schemeClr val="accent6">
                              <a:lumMod val="75000"/>
                            </a:schemeClr>
                          </a:solidFill>
                          <a:effectLst/>
                          <a:latin typeface="Consolas" panose="020B0609020204030204" pitchFamily="49" charset="0"/>
                        </a:rPr>
                        <a:t>Initiialization</a:t>
                      </a:r>
                      <a:endParaRPr lang="en-US" sz="1800" b="0" kern="1200" dirty="0">
                        <a:solidFill>
                          <a:schemeClr val="accent6">
                            <a:lumMod val="75000"/>
                          </a:schemeClr>
                        </a:solidFill>
                        <a:effectLst/>
                        <a:latin typeface="Consolas" panose="020B0609020204030204" pitchFamily="49" charset="0"/>
                      </a:endParaRPr>
                    </a:p>
                    <a:p>
                      <a:pPr>
                        <a:lnSpc>
                          <a:spcPct val="130000"/>
                        </a:lnSpc>
                      </a:pPr>
                      <a:r>
                        <a:rPr lang="en-US" sz="1800" b="0" kern="1200" dirty="0">
                          <a:solidFill>
                            <a:schemeClr val="tx1">
                              <a:lumMod val="95000"/>
                              <a:lumOff val="5000"/>
                            </a:schemeClr>
                          </a:solidFill>
                          <a:effectLst/>
                          <a:latin typeface="Consolas" panose="020B0609020204030204" pitchFamily="49" charset="0"/>
                        </a:rPr>
                        <a:t>10. </a:t>
                      </a:r>
                      <a:r>
                        <a:rPr lang="en-US" sz="1800" b="0" kern="1200" dirty="0">
                          <a:solidFill>
                            <a:schemeClr val="accent5">
                              <a:lumMod val="75000"/>
                            </a:schemeClr>
                          </a:solidFill>
                          <a:effectLst/>
                          <a:latin typeface="Consolas" panose="020B0609020204030204" pitchFamily="49" charset="0"/>
                        </a:rPr>
                        <a:t>for</a:t>
                      </a:r>
                      <a:r>
                        <a:rPr lang="en-US" sz="1800" b="0" kern="1200" dirty="0">
                          <a:solidFill>
                            <a:schemeClr val="tx1">
                              <a:lumMod val="95000"/>
                              <a:lumOff val="5000"/>
                            </a:schemeClr>
                          </a:solidFill>
                          <a:effectLst/>
                          <a:latin typeface="Consolas" panose="020B0609020204030204" pitchFamily="49" charset="0"/>
                        </a:rPr>
                        <a:t> _ </a:t>
                      </a:r>
                      <a:r>
                        <a:rPr lang="en-US" sz="1800" b="0" kern="1200" dirty="0">
                          <a:solidFill>
                            <a:schemeClr val="accent5">
                              <a:lumMod val="75000"/>
                            </a:schemeClr>
                          </a:solidFill>
                          <a:effectLst/>
                          <a:latin typeface="Consolas" panose="020B0609020204030204" pitchFamily="49" charset="0"/>
                        </a:rPr>
                        <a:t>in</a:t>
                      </a:r>
                      <a:r>
                        <a:rPr lang="en-US" sz="1800" b="0" kern="1200" dirty="0">
                          <a:solidFill>
                            <a:schemeClr val="tx1">
                              <a:lumMod val="95000"/>
                              <a:lumOff val="5000"/>
                            </a:schemeClr>
                          </a:solidFill>
                          <a:effectLst/>
                          <a:latin typeface="Consolas" panose="020B0609020204030204" pitchFamily="49" charset="0"/>
                        </a:rPr>
                        <a:t> range(</a:t>
                      </a:r>
                      <a:r>
                        <a:rPr lang="en-US" sz="1800" b="0" kern="1200" dirty="0" err="1">
                          <a:solidFill>
                            <a:srgbClr val="7030A0"/>
                          </a:solidFill>
                          <a:effectLst/>
                          <a:latin typeface="Consolas" panose="020B0609020204030204" pitchFamily="49" charset="0"/>
                        </a:rPr>
                        <a:t>Population_Size</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11.     </a:t>
                      </a:r>
                      <a:r>
                        <a:rPr lang="en-US" sz="1800" b="0" kern="1200" dirty="0">
                          <a:solidFill>
                            <a:schemeClr val="accent6">
                              <a:lumMod val="75000"/>
                            </a:schemeClr>
                          </a:solidFill>
                          <a:effectLst/>
                          <a:latin typeface="Consolas" panose="020B0609020204030204" pitchFamily="49" charset="0"/>
                        </a:rPr>
                        <a:t># Call the function "</a:t>
                      </a:r>
                      <a:r>
                        <a:rPr lang="en-US" sz="1800" b="0" kern="1200" dirty="0" err="1">
                          <a:solidFill>
                            <a:schemeClr val="accent6">
                              <a:lumMod val="75000"/>
                            </a:schemeClr>
                          </a:solidFill>
                          <a:effectLst/>
                          <a:latin typeface="Consolas" panose="020B0609020204030204" pitchFamily="49" charset="0"/>
                        </a:rPr>
                        <a:t>Create_Chromosome</a:t>
                      </a:r>
                      <a:r>
                        <a:rPr lang="en-US" sz="1800" b="0" kern="1200" dirty="0">
                          <a:solidFill>
                            <a:schemeClr val="accent6">
                              <a:lumMod val="75000"/>
                            </a:schemeClr>
                          </a:solidFill>
                          <a:effectLst/>
                          <a:latin typeface="Consolas" panose="020B0609020204030204" pitchFamily="49" charset="0"/>
                        </a:rPr>
                        <a:t>" to create chromosomes</a:t>
                      </a:r>
                    </a:p>
                    <a:p>
                      <a:pPr>
                        <a:lnSpc>
                          <a:spcPct val="130000"/>
                        </a:lnSpc>
                      </a:pPr>
                      <a:r>
                        <a:rPr lang="en-US" sz="1800" b="0" kern="1200" dirty="0">
                          <a:solidFill>
                            <a:schemeClr val="tx1">
                              <a:lumMod val="95000"/>
                              <a:lumOff val="5000"/>
                            </a:schemeClr>
                          </a:solidFill>
                          <a:effectLst/>
                          <a:latin typeface="Consolas" panose="020B0609020204030204" pitchFamily="49" charset="0"/>
                        </a:rPr>
                        <a:t>12.     </a:t>
                      </a:r>
                      <a:r>
                        <a:rPr lang="en-US" sz="1800" b="0" kern="1200" dirty="0">
                          <a:solidFill>
                            <a:srgbClr val="7030A0"/>
                          </a:solidFill>
                          <a:effectLst/>
                          <a:latin typeface="Consolas" panose="020B0609020204030204" pitchFamily="49" charset="0"/>
                        </a:rPr>
                        <a:t>Chromosome</a:t>
                      </a:r>
                      <a:r>
                        <a:rPr lang="en-US" sz="1800" b="0" kern="1200" dirty="0">
                          <a:solidFill>
                            <a:schemeClr val="tx1">
                              <a:lumMod val="95000"/>
                              <a:lumOff val="5000"/>
                            </a:schemeClr>
                          </a:solidFill>
                          <a:effectLst/>
                          <a:latin typeface="Consolas" panose="020B0609020204030204" pitchFamily="49" charset="0"/>
                        </a:rPr>
                        <a:t> = </a:t>
                      </a:r>
                      <a:r>
                        <a:rPr lang="en-US" sz="1800" b="0" kern="1200" dirty="0" err="1">
                          <a:solidFill>
                            <a:srgbClr val="7030A0"/>
                          </a:solidFill>
                          <a:effectLst/>
                          <a:latin typeface="Consolas" panose="020B0609020204030204" pitchFamily="49" charset="0"/>
                        </a:rPr>
                        <a:t>Individual</a:t>
                      </a:r>
                      <a:r>
                        <a:rPr lang="en-US" sz="1800" b="0" kern="1200" dirty="0" err="1">
                          <a:solidFill>
                            <a:schemeClr val="tx1">
                              <a:lumMod val="95000"/>
                              <a:lumOff val="5000"/>
                            </a:schemeClr>
                          </a:solidFill>
                          <a:effectLst/>
                          <a:latin typeface="Consolas" panose="020B0609020204030204" pitchFamily="49" charset="0"/>
                        </a:rPr>
                        <a:t>.</a:t>
                      </a:r>
                      <a:r>
                        <a:rPr lang="en-US" sz="1800" b="0" kern="1200" dirty="0" err="1">
                          <a:solidFill>
                            <a:srgbClr val="7030A0"/>
                          </a:solidFill>
                          <a:effectLst/>
                          <a:latin typeface="Consolas" panose="020B0609020204030204" pitchFamily="49" charset="0"/>
                        </a:rPr>
                        <a:t>Create_Chromosome</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13.     </a:t>
                      </a:r>
                      <a:r>
                        <a:rPr lang="en-US" sz="1800" b="0" kern="1200" dirty="0">
                          <a:solidFill>
                            <a:schemeClr val="accent6">
                              <a:lumMod val="75000"/>
                            </a:schemeClr>
                          </a:solidFill>
                          <a:effectLst/>
                          <a:latin typeface="Consolas" panose="020B0609020204030204" pitchFamily="49" charset="0"/>
                        </a:rPr>
                        <a:t># Add chromosomes to the "Population" array</a:t>
                      </a:r>
                    </a:p>
                    <a:p>
                      <a:pPr>
                        <a:lnSpc>
                          <a:spcPct val="130000"/>
                        </a:lnSpc>
                      </a:pPr>
                      <a:r>
                        <a:rPr lang="en-US" sz="1800" b="0" kern="1200" dirty="0">
                          <a:solidFill>
                            <a:schemeClr val="tx1">
                              <a:lumMod val="95000"/>
                              <a:lumOff val="5000"/>
                            </a:schemeClr>
                          </a:solidFill>
                          <a:effectLst/>
                          <a:latin typeface="Consolas" panose="020B0609020204030204" pitchFamily="49" charset="0"/>
                        </a:rPr>
                        <a:t>14.     </a:t>
                      </a:r>
                      <a:r>
                        <a:rPr lang="en-US" sz="1800" b="0" kern="1200" dirty="0" err="1">
                          <a:solidFill>
                            <a:srgbClr val="7030A0"/>
                          </a:solidFill>
                          <a:effectLst/>
                          <a:latin typeface="Consolas" panose="020B0609020204030204" pitchFamily="49" charset="0"/>
                        </a:rPr>
                        <a:t>Population</a:t>
                      </a:r>
                      <a:r>
                        <a:rPr lang="en-US" sz="1800" b="0" kern="1200" dirty="0" err="1">
                          <a:solidFill>
                            <a:schemeClr val="tx1">
                              <a:lumMod val="95000"/>
                              <a:lumOff val="5000"/>
                            </a:schemeClr>
                          </a:solidFill>
                          <a:effectLst/>
                          <a:latin typeface="Consolas" panose="020B0609020204030204" pitchFamily="49" charset="0"/>
                        </a:rPr>
                        <a:t>.append</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rgbClr val="7030A0"/>
                          </a:solidFill>
                          <a:effectLst/>
                          <a:latin typeface="Consolas" panose="020B0609020204030204" pitchFamily="49" charset="0"/>
                        </a:rPr>
                        <a:t>Individual</a:t>
                      </a:r>
                      <a:r>
                        <a:rPr lang="en-US" sz="1800" b="0" kern="1200" dirty="0">
                          <a:solidFill>
                            <a:schemeClr val="tx1">
                              <a:lumMod val="95000"/>
                              <a:lumOff val="5000"/>
                            </a:schemeClr>
                          </a:solidFill>
                          <a:effectLst/>
                          <a:latin typeface="Consolas" panose="020B0609020204030204" pitchFamily="49" charset="0"/>
                        </a:rPr>
                        <a:t>(</a:t>
                      </a:r>
                      <a:r>
                        <a:rPr lang="en-US" sz="1800" b="0" kern="1200" dirty="0">
                          <a:solidFill>
                            <a:srgbClr val="7030A0"/>
                          </a:solidFill>
                          <a:effectLst/>
                          <a:latin typeface="Consolas" panose="020B0609020204030204" pitchFamily="49" charset="0"/>
                        </a:rPr>
                        <a:t>Chromosome</a:t>
                      </a:r>
                      <a:r>
                        <a:rPr lang="en-US" sz="1800" b="0" kern="1200" dirty="0">
                          <a:solidFill>
                            <a:schemeClr val="tx1">
                              <a:lumMod val="95000"/>
                              <a:lumOff val="5000"/>
                            </a:schemeClr>
                          </a:solidFill>
                          <a:effectLst/>
                          <a:latin typeface="Consolas" panose="020B0609020204030204" pitchFamily="49" charset="0"/>
                        </a:rPr>
                        <a:t>))</a:t>
                      </a:r>
                      <a:endParaRPr lang="en-US" sz="1800" b="0" kern="1200" dirty="0">
                        <a:solidFill>
                          <a:schemeClr val="tx1">
                            <a:lumMod val="95000"/>
                            <a:lumOff val="5000"/>
                          </a:schemeClr>
                        </a:solidFill>
                        <a:effectLst/>
                        <a:latin typeface="Consolas" panose="020B0609020204030204" pitchFamily="49" charset="0"/>
                        <a:ea typeface="+mn-ea"/>
                        <a:cs typeface="+mn-cs"/>
                      </a:endParaRPr>
                    </a:p>
                  </a:txBody>
                  <a:tcPr/>
                </a:tc>
                <a:extLst>
                  <a:ext uri="{0D108BD9-81ED-4DB2-BD59-A6C34878D82A}">
                    <a16:rowId xmlns:a16="http://schemas.microsoft.com/office/drawing/2014/main" val="3583971301"/>
                  </a:ext>
                </a:extLst>
              </a:tr>
            </a:tbl>
          </a:graphicData>
        </a:graphic>
      </p:graphicFrame>
    </p:spTree>
    <p:extLst>
      <p:ext uri="{BB962C8B-B14F-4D97-AF65-F5344CB8AC3E}">
        <p14:creationId xmlns:p14="http://schemas.microsoft.com/office/powerpoint/2010/main" val="81443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5" y="953278"/>
            <a:ext cx="5997958" cy="527892"/>
          </a:xfrm>
          <a:prstGeom prst="rect">
            <a:avLst/>
          </a:prstGeom>
          <a:noFill/>
        </p:spPr>
        <p:txBody>
          <a:bodyPr wrap="square" rtlCol="0">
            <a:noAutofit/>
          </a:bodyPr>
          <a:lstStyle/>
          <a:p>
            <a:pPr marL="457200" indent="-457200">
              <a:buFont typeface="+mj-lt"/>
              <a:buAutoNum type="arabicPeriod" startAt="5"/>
            </a:pPr>
            <a:r>
              <a:rPr lang="vi-VN" altLang="en-US" sz="2400" b="1" dirty="0">
                <a:latin typeface="Times New Roman" panose="02020603050405020304" charset="0"/>
                <a:cs typeface="Times New Roman" panose="02020603050405020304" charset="0"/>
                <a:sym typeface="+mn-ea"/>
              </a:rPr>
              <a:t>Ứng dụng phương pháp Absolute Fitness</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a:extLst>
              <a:ext uri="{FF2B5EF4-FFF2-40B4-BE49-F238E27FC236}">
                <a16:creationId xmlns:a16="http://schemas.microsoft.com/office/drawing/2014/main" id="{845B1CD9-47C5-303C-406F-F07A0AADAE2B}"/>
              </a:ext>
            </a:extLst>
          </p:cNvPr>
          <p:cNvGraphicFramePr>
            <a:graphicFrameLocks noGrp="1"/>
          </p:cNvGraphicFramePr>
          <p:nvPr>
            <p:extLst>
              <p:ext uri="{D42A27DB-BD31-4B8C-83A1-F6EECF244321}">
                <p14:modId xmlns:p14="http://schemas.microsoft.com/office/powerpoint/2010/main" val="553595853"/>
              </p:ext>
            </p:extLst>
          </p:nvPr>
        </p:nvGraphicFramePr>
        <p:xfrm>
          <a:off x="795337" y="1540582"/>
          <a:ext cx="8128000" cy="3627247"/>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3864602110"/>
                    </a:ext>
                  </a:extLst>
                </a:gridCol>
              </a:tblGrid>
              <a:tr h="370840">
                <a:tc>
                  <a:txBody>
                    <a:bodyPr/>
                    <a:lstStyle/>
                    <a:p>
                      <a:pPr>
                        <a:lnSpc>
                          <a:spcPct val="130000"/>
                        </a:lnSpc>
                      </a:pPr>
                      <a:r>
                        <a:rPr lang="en-US" sz="1800" b="0" kern="1200" dirty="0">
                          <a:solidFill>
                            <a:schemeClr val="tx1">
                              <a:lumMod val="95000"/>
                              <a:lumOff val="5000"/>
                            </a:schemeClr>
                          </a:solidFill>
                          <a:effectLst/>
                          <a:latin typeface="Consolas" panose="020B0609020204030204" pitchFamily="49" charset="0"/>
                        </a:rPr>
                        <a:t>50. </a:t>
                      </a:r>
                      <a:r>
                        <a:rPr lang="en-US" sz="1800" b="0" kern="1200" dirty="0">
                          <a:solidFill>
                            <a:schemeClr val="accent6">
                              <a:lumMod val="75000"/>
                            </a:schemeClr>
                          </a:solidFill>
                          <a:effectLst/>
                          <a:latin typeface="Consolas" panose="020B0609020204030204" pitchFamily="49" charset="0"/>
                        </a:rPr>
                        <a:t># Evaluate the fitness of the chromosome, compared to the target sequence</a:t>
                      </a:r>
                    </a:p>
                    <a:p>
                      <a:pPr>
                        <a:lnSpc>
                          <a:spcPct val="130000"/>
                        </a:lnSpc>
                      </a:pPr>
                      <a:r>
                        <a:rPr lang="en-US" sz="1800" b="0" kern="1200" dirty="0">
                          <a:solidFill>
                            <a:schemeClr val="tx1">
                              <a:lumMod val="95000"/>
                              <a:lumOff val="5000"/>
                            </a:schemeClr>
                          </a:solidFill>
                          <a:effectLst/>
                          <a:latin typeface="Consolas" panose="020B0609020204030204" pitchFamily="49" charset="0"/>
                        </a:rPr>
                        <a:t>51. </a:t>
                      </a:r>
                      <a:r>
                        <a:rPr lang="en-US" sz="1800" b="0" kern="1200" dirty="0">
                          <a:solidFill>
                            <a:schemeClr val="accent5">
                              <a:lumMod val="75000"/>
                            </a:schemeClr>
                          </a:solidFill>
                          <a:effectLst/>
                          <a:latin typeface="Consolas" panose="020B0609020204030204" pitchFamily="49" charset="0"/>
                        </a:rPr>
                        <a:t>def</a:t>
                      </a:r>
                      <a:r>
                        <a:rPr lang="en-US" sz="1800" b="0" kern="1200" dirty="0">
                          <a:solidFill>
                            <a:schemeClr val="tx1">
                              <a:lumMod val="95000"/>
                              <a:lumOff val="5000"/>
                            </a:schemeClr>
                          </a:solidFill>
                          <a:effectLst/>
                          <a:latin typeface="Consolas" panose="020B0609020204030204" pitchFamily="49" charset="0"/>
                        </a:rPr>
                        <a:t> Fitness(</a:t>
                      </a:r>
                      <a:r>
                        <a:rPr lang="en-US" sz="1800" b="0" kern="1200" dirty="0">
                          <a:solidFill>
                            <a:schemeClr val="accent5">
                              <a:lumMod val="75000"/>
                            </a:schemeClr>
                          </a:solidFill>
                          <a:effectLst/>
                          <a:latin typeface="Consolas" panose="020B0609020204030204" pitchFamily="49" charset="0"/>
                        </a:rPr>
                        <a:t>self</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52.     </a:t>
                      </a:r>
                      <a:r>
                        <a:rPr lang="en-US" sz="1800" b="0" kern="1200" dirty="0">
                          <a:solidFill>
                            <a:schemeClr val="accent5">
                              <a:lumMod val="75000"/>
                            </a:schemeClr>
                          </a:solidFill>
                          <a:effectLst/>
                          <a:latin typeface="Consolas" panose="020B0609020204030204" pitchFamily="49" charset="0"/>
                        </a:rPr>
                        <a:t>global</a:t>
                      </a:r>
                      <a:r>
                        <a:rPr lang="en-US" sz="1800" b="0" kern="1200" dirty="0">
                          <a:solidFill>
                            <a:schemeClr val="tx1">
                              <a:lumMod val="95000"/>
                              <a:lumOff val="5000"/>
                            </a:schemeClr>
                          </a:solidFill>
                          <a:effectLst/>
                          <a:latin typeface="Consolas" panose="020B0609020204030204" pitchFamily="49" charset="0"/>
                        </a:rPr>
                        <a:t> Target</a:t>
                      </a:r>
                    </a:p>
                    <a:p>
                      <a:pPr>
                        <a:lnSpc>
                          <a:spcPct val="130000"/>
                        </a:lnSpc>
                      </a:pPr>
                      <a:r>
                        <a:rPr lang="en-US" sz="1800" b="0" kern="1200" dirty="0">
                          <a:solidFill>
                            <a:schemeClr val="tx1">
                              <a:lumMod val="95000"/>
                              <a:lumOff val="5000"/>
                            </a:schemeClr>
                          </a:solidFill>
                          <a:effectLst/>
                          <a:latin typeface="Consolas" panose="020B0609020204030204" pitchFamily="49" charset="0"/>
                        </a:rPr>
                        <a:t>53.     fitness = </a:t>
                      </a:r>
                      <a:r>
                        <a:rPr lang="en-US" sz="1800" b="0" kern="1200" dirty="0">
                          <a:solidFill>
                            <a:schemeClr val="accent2">
                              <a:lumMod val="75000"/>
                            </a:schemeClr>
                          </a:solidFill>
                          <a:effectLst/>
                          <a:latin typeface="Consolas" panose="020B0609020204030204" pitchFamily="49" charset="0"/>
                        </a:rPr>
                        <a:t>0</a:t>
                      </a:r>
                    </a:p>
                    <a:p>
                      <a:pPr>
                        <a:lnSpc>
                          <a:spcPct val="130000"/>
                        </a:lnSpc>
                      </a:pPr>
                      <a:r>
                        <a:rPr lang="en-US" sz="1800" b="0" kern="1200" dirty="0">
                          <a:solidFill>
                            <a:schemeClr val="tx1">
                              <a:lumMod val="95000"/>
                              <a:lumOff val="5000"/>
                            </a:schemeClr>
                          </a:solidFill>
                          <a:effectLst/>
                          <a:latin typeface="Consolas" panose="020B0609020204030204" pitchFamily="49" charset="0"/>
                        </a:rPr>
                        <a:t>54.     </a:t>
                      </a:r>
                      <a:r>
                        <a:rPr lang="en-US" sz="1800" b="0" kern="1200" dirty="0">
                          <a:solidFill>
                            <a:schemeClr val="accent5">
                              <a:lumMod val="75000"/>
                            </a:schemeClr>
                          </a:solidFill>
                          <a:effectLst/>
                          <a:latin typeface="Consolas" panose="020B0609020204030204" pitchFamily="49" charset="0"/>
                        </a:rPr>
                        <a:t>for</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chemeClr val="tx1">
                              <a:lumMod val="95000"/>
                              <a:lumOff val="5000"/>
                            </a:schemeClr>
                          </a:solidFill>
                          <a:effectLst/>
                          <a:latin typeface="Consolas" panose="020B0609020204030204" pitchFamily="49" charset="0"/>
                        </a:rPr>
                        <a:t>fitness_Chromosome</a:t>
                      </a:r>
                      <a:r>
                        <a:rPr lang="en-US" sz="1800" b="0" kern="1200" dirty="0">
                          <a:solidFill>
                            <a:schemeClr val="tx1">
                              <a:lumMod val="95000"/>
                              <a:lumOff val="5000"/>
                            </a:schemeClr>
                          </a:solidFill>
                          <a:effectLst/>
                          <a:latin typeface="Consolas" panose="020B0609020204030204" pitchFamily="49" charset="0"/>
                        </a:rPr>
                        <a:t>, </a:t>
                      </a:r>
                      <a:r>
                        <a:rPr lang="en-US" sz="1800" b="0" kern="1200" dirty="0" err="1">
                          <a:solidFill>
                            <a:schemeClr val="tx1">
                              <a:lumMod val="95000"/>
                              <a:lumOff val="5000"/>
                            </a:schemeClr>
                          </a:solidFill>
                          <a:effectLst/>
                          <a:latin typeface="Consolas" panose="020B0609020204030204" pitchFamily="49" charset="0"/>
                        </a:rPr>
                        <a:t>fitness_Target</a:t>
                      </a:r>
                      <a:r>
                        <a:rPr lang="en-US" sz="1800" b="0" kern="1200" dirty="0">
                          <a:solidFill>
                            <a:schemeClr val="tx1">
                              <a:lumMod val="95000"/>
                              <a:lumOff val="5000"/>
                            </a:schemeClr>
                          </a:solidFill>
                          <a:effectLst/>
                          <a:latin typeface="Consolas" panose="020B0609020204030204" pitchFamily="49" charset="0"/>
                        </a:rPr>
                        <a:t> </a:t>
                      </a:r>
                      <a:r>
                        <a:rPr lang="en-US" sz="1800" b="0" kern="1200" dirty="0">
                          <a:solidFill>
                            <a:schemeClr val="accent5">
                              <a:lumMod val="75000"/>
                            </a:schemeClr>
                          </a:solidFill>
                          <a:effectLst/>
                          <a:latin typeface="Consolas" panose="020B0609020204030204" pitchFamily="49" charset="0"/>
                        </a:rPr>
                        <a:t>in</a:t>
                      </a:r>
                      <a:r>
                        <a:rPr lang="en-US" sz="1800" b="0" kern="1200" dirty="0">
                          <a:solidFill>
                            <a:schemeClr val="tx1">
                              <a:lumMod val="95000"/>
                              <a:lumOff val="5000"/>
                            </a:schemeClr>
                          </a:solidFill>
                          <a:effectLst/>
                          <a:latin typeface="Consolas" panose="020B0609020204030204" pitchFamily="49" charset="0"/>
                        </a:rPr>
                        <a:t> zip(</a:t>
                      </a:r>
                      <a:r>
                        <a:rPr lang="en-US" sz="1800" b="0" kern="1200" dirty="0" err="1">
                          <a:solidFill>
                            <a:schemeClr val="accent5">
                              <a:lumMod val="75000"/>
                            </a:schemeClr>
                          </a:solidFill>
                          <a:effectLst/>
                          <a:latin typeface="Consolas" panose="020B0609020204030204" pitchFamily="49" charset="0"/>
                        </a:rPr>
                        <a:t>self</a:t>
                      </a:r>
                      <a:r>
                        <a:rPr lang="en-US" sz="1800" b="0" kern="1200" dirty="0" err="1">
                          <a:solidFill>
                            <a:schemeClr val="tx1">
                              <a:lumMod val="95000"/>
                              <a:lumOff val="5000"/>
                            </a:schemeClr>
                          </a:solidFill>
                          <a:effectLst/>
                          <a:latin typeface="Consolas" panose="020B0609020204030204" pitchFamily="49" charset="0"/>
                        </a:rPr>
                        <a:t>.chromosome</a:t>
                      </a:r>
                      <a:r>
                        <a:rPr lang="en-US" sz="1800" b="0" kern="1200" dirty="0">
                          <a:solidFill>
                            <a:schemeClr val="tx1">
                              <a:lumMod val="95000"/>
                              <a:lumOff val="5000"/>
                            </a:schemeClr>
                          </a:solidFill>
                          <a:effectLst/>
                          <a:latin typeface="Consolas" panose="020B0609020204030204" pitchFamily="49" charset="0"/>
                        </a:rPr>
                        <a:t>, Target):</a:t>
                      </a:r>
                    </a:p>
                    <a:p>
                      <a:pPr>
                        <a:lnSpc>
                          <a:spcPct val="130000"/>
                        </a:lnSpc>
                      </a:pPr>
                      <a:r>
                        <a:rPr lang="en-US" sz="1800" b="0" kern="1200" dirty="0">
                          <a:solidFill>
                            <a:schemeClr val="tx1">
                              <a:lumMod val="95000"/>
                              <a:lumOff val="5000"/>
                            </a:schemeClr>
                          </a:solidFill>
                          <a:effectLst/>
                          <a:latin typeface="Consolas" panose="020B0609020204030204" pitchFamily="49" charset="0"/>
                        </a:rPr>
                        <a:t>55.         </a:t>
                      </a:r>
                      <a:r>
                        <a:rPr lang="en-US" sz="1800" b="0" kern="1200" dirty="0">
                          <a:solidFill>
                            <a:schemeClr val="accent5">
                              <a:lumMod val="75000"/>
                            </a:schemeClr>
                          </a:solidFill>
                          <a:effectLst/>
                          <a:latin typeface="Consolas" panose="020B0609020204030204" pitchFamily="49" charset="0"/>
                        </a:rPr>
                        <a:t>if </a:t>
                      </a:r>
                      <a:r>
                        <a:rPr lang="en-US" sz="1800" b="0" kern="1200" dirty="0" err="1">
                          <a:solidFill>
                            <a:schemeClr val="tx1">
                              <a:lumMod val="95000"/>
                              <a:lumOff val="5000"/>
                            </a:schemeClr>
                          </a:solidFill>
                          <a:effectLst/>
                          <a:latin typeface="Consolas" panose="020B0609020204030204" pitchFamily="49" charset="0"/>
                        </a:rPr>
                        <a:t>fitness_Chromosome</a:t>
                      </a:r>
                      <a:r>
                        <a:rPr lang="en-US" sz="1800" b="0" kern="1200" dirty="0">
                          <a:solidFill>
                            <a:schemeClr val="tx1">
                              <a:lumMod val="95000"/>
                              <a:lumOff val="5000"/>
                            </a:schemeClr>
                          </a:solidFill>
                          <a:effectLst/>
                          <a:latin typeface="Consolas" panose="020B0609020204030204" pitchFamily="49" charset="0"/>
                        </a:rPr>
                        <a:t> != </a:t>
                      </a:r>
                      <a:r>
                        <a:rPr lang="en-US" sz="1800" b="0" kern="1200" dirty="0" err="1">
                          <a:solidFill>
                            <a:schemeClr val="tx1">
                              <a:lumMod val="95000"/>
                              <a:lumOff val="5000"/>
                            </a:schemeClr>
                          </a:solidFill>
                          <a:effectLst/>
                          <a:latin typeface="Consolas" panose="020B0609020204030204" pitchFamily="49" charset="0"/>
                        </a:rPr>
                        <a:t>fitness_Target</a:t>
                      </a:r>
                      <a:r>
                        <a:rPr lang="en-US" sz="1800" b="0" kern="1200" dirty="0">
                          <a:solidFill>
                            <a:schemeClr val="tx1">
                              <a:lumMod val="95000"/>
                              <a:lumOff val="5000"/>
                            </a:schemeClr>
                          </a:solidFill>
                          <a:effectLst/>
                          <a:latin typeface="Consolas" panose="020B0609020204030204" pitchFamily="49" charset="0"/>
                        </a:rPr>
                        <a:t>:</a:t>
                      </a:r>
                    </a:p>
                    <a:p>
                      <a:pPr>
                        <a:lnSpc>
                          <a:spcPct val="130000"/>
                        </a:lnSpc>
                      </a:pPr>
                      <a:r>
                        <a:rPr lang="en-US" sz="1800" b="0" kern="1200" dirty="0">
                          <a:solidFill>
                            <a:schemeClr val="tx1">
                              <a:lumMod val="95000"/>
                              <a:lumOff val="5000"/>
                            </a:schemeClr>
                          </a:solidFill>
                          <a:effectLst/>
                          <a:latin typeface="Consolas" panose="020B0609020204030204" pitchFamily="49" charset="0"/>
                        </a:rPr>
                        <a:t>56.             fitness += </a:t>
                      </a:r>
                      <a:r>
                        <a:rPr lang="en-US" sz="1800" b="0" kern="1200" dirty="0">
                          <a:solidFill>
                            <a:schemeClr val="accent2">
                              <a:lumMod val="75000"/>
                            </a:schemeClr>
                          </a:solidFill>
                          <a:effectLst/>
                          <a:latin typeface="Consolas" panose="020B0609020204030204" pitchFamily="49" charset="0"/>
                        </a:rPr>
                        <a:t>1</a:t>
                      </a:r>
                    </a:p>
                    <a:p>
                      <a:pPr>
                        <a:lnSpc>
                          <a:spcPct val="130000"/>
                        </a:lnSpc>
                      </a:pPr>
                      <a:r>
                        <a:rPr lang="en-US" sz="1800" b="0" kern="1200" dirty="0">
                          <a:solidFill>
                            <a:schemeClr val="tx1">
                              <a:lumMod val="95000"/>
                              <a:lumOff val="5000"/>
                            </a:schemeClr>
                          </a:solidFill>
                          <a:effectLst/>
                          <a:latin typeface="Consolas" panose="020B0609020204030204" pitchFamily="49" charset="0"/>
                        </a:rPr>
                        <a:t>57.       </a:t>
                      </a:r>
                      <a:r>
                        <a:rPr lang="en-US" sz="1800" b="0" kern="1200" dirty="0">
                          <a:solidFill>
                            <a:schemeClr val="accent5">
                              <a:lumMod val="75000"/>
                            </a:schemeClr>
                          </a:solidFill>
                          <a:effectLst/>
                          <a:latin typeface="Consolas" panose="020B0609020204030204" pitchFamily="49" charset="0"/>
                        </a:rPr>
                        <a:t>return </a:t>
                      </a:r>
                      <a:r>
                        <a:rPr lang="en-US" sz="1800" b="0" kern="1200" dirty="0">
                          <a:solidFill>
                            <a:schemeClr val="tx1">
                              <a:lumMod val="95000"/>
                              <a:lumOff val="5000"/>
                            </a:schemeClr>
                          </a:solidFill>
                          <a:effectLst/>
                          <a:latin typeface="Consolas" panose="020B0609020204030204" pitchFamily="49" charset="0"/>
                        </a:rPr>
                        <a:t>fitness</a:t>
                      </a:r>
                      <a:endParaRPr lang="en-US" sz="1800" b="0" kern="1200" dirty="0">
                        <a:solidFill>
                          <a:schemeClr val="tx1">
                            <a:lumMod val="95000"/>
                            <a:lumOff val="5000"/>
                          </a:schemeClr>
                        </a:solidFill>
                        <a:effectLst/>
                        <a:latin typeface="Consolas" panose="020B0609020204030204" pitchFamily="49" charset="0"/>
                        <a:ea typeface="+mn-ea"/>
                        <a:cs typeface="+mn-cs"/>
                      </a:endParaRPr>
                    </a:p>
                  </a:txBody>
                  <a:tcPr/>
                </a:tc>
                <a:extLst>
                  <a:ext uri="{0D108BD9-81ED-4DB2-BD59-A6C34878D82A}">
                    <a16:rowId xmlns:a16="http://schemas.microsoft.com/office/drawing/2014/main" val="3583971301"/>
                  </a:ext>
                </a:extLst>
              </a:tr>
            </a:tbl>
          </a:graphicData>
        </a:graphic>
      </p:graphicFrame>
    </p:spTree>
    <p:extLst>
      <p:ext uri="{BB962C8B-B14F-4D97-AF65-F5344CB8AC3E}">
        <p14:creationId xmlns:p14="http://schemas.microsoft.com/office/powerpoint/2010/main" val="602373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4" y="953278"/>
            <a:ext cx="7222910" cy="527892"/>
          </a:xfrm>
          <a:prstGeom prst="rect">
            <a:avLst/>
          </a:prstGeom>
          <a:noFill/>
        </p:spPr>
        <p:txBody>
          <a:bodyPr wrap="square" rtlCol="0">
            <a:noAutofit/>
          </a:bodyPr>
          <a:lstStyle/>
          <a:p>
            <a:pPr marL="457200" indent="-457200">
              <a:buFont typeface="+mj-lt"/>
              <a:buAutoNum type="arabicPeriod" startAt="6"/>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Rank – Based Selection</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a:extLst>
              <a:ext uri="{FF2B5EF4-FFF2-40B4-BE49-F238E27FC236}">
                <a16:creationId xmlns:a16="http://schemas.microsoft.com/office/drawing/2014/main" id="{845B1CD9-47C5-303C-406F-F07A0AADAE2B}"/>
              </a:ext>
            </a:extLst>
          </p:cNvPr>
          <p:cNvGraphicFramePr>
            <a:graphicFrameLocks noGrp="1"/>
          </p:cNvGraphicFramePr>
          <p:nvPr>
            <p:extLst>
              <p:ext uri="{D42A27DB-BD31-4B8C-83A1-F6EECF244321}">
                <p14:modId xmlns:p14="http://schemas.microsoft.com/office/powerpoint/2010/main" val="2262779748"/>
              </p:ext>
            </p:extLst>
          </p:nvPr>
        </p:nvGraphicFramePr>
        <p:xfrm>
          <a:off x="795337" y="1482246"/>
          <a:ext cx="8128000"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386460211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17. </a:t>
                      </a:r>
                      <a:r>
                        <a:rPr lang="en-US" sz="1800" b="0" kern="1200" dirty="0">
                          <a:solidFill>
                            <a:schemeClr val="accent6">
                              <a:lumMod val="75000"/>
                            </a:schemeClr>
                          </a:solidFill>
                          <a:effectLst/>
                          <a:latin typeface="Consolas" panose="020B0609020204030204" pitchFamily="49" charset="0"/>
                          <a:ea typeface="+mn-ea"/>
                          <a:cs typeface="+mn-cs"/>
                        </a:rPr>
                        <a:t># Sort chromosomes in ascending order based on fitness score</a:t>
                      </a:r>
                    </a:p>
                    <a:p>
                      <a:pPr>
                        <a:lnSpc>
                          <a:spcPct val="130000"/>
                        </a:lnSpc>
                      </a:pPr>
                      <a:r>
                        <a:rPr lang="en-US" sz="1800" b="0" kern="1200" dirty="0">
                          <a:solidFill>
                            <a:schemeClr val="dk1"/>
                          </a:solidFill>
                          <a:effectLst/>
                          <a:latin typeface="Consolas" panose="020B0609020204030204" pitchFamily="49" charset="0"/>
                          <a:ea typeface="+mn-ea"/>
                          <a:cs typeface="+mn-cs"/>
                        </a:rPr>
                        <a:t>18. </a:t>
                      </a:r>
                      <a:r>
                        <a:rPr lang="en-US" sz="1800" b="0" kern="1200" dirty="0">
                          <a:solidFill>
                            <a:srgbClr val="7030A0"/>
                          </a:solidFill>
                          <a:effectLst/>
                          <a:latin typeface="Consolas" panose="020B0609020204030204" pitchFamily="49" charset="0"/>
                          <a:ea typeface="+mn-ea"/>
                          <a:cs typeface="+mn-cs"/>
                        </a:rPr>
                        <a:t>Population </a:t>
                      </a:r>
                      <a:r>
                        <a:rPr lang="en-US" sz="1800" b="0" kern="1200" dirty="0">
                          <a:solidFill>
                            <a:schemeClr val="dk1"/>
                          </a:solidFill>
                          <a:effectLst/>
                          <a:latin typeface="Consolas" panose="020B0609020204030204" pitchFamily="49" charset="0"/>
                          <a:ea typeface="+mn-ea"/>
                          <a:cs typeface="+mn-cs"/>
                        </a:rPr>
                        <a:t>= sorted(</a:t>
                      </a:r>
                      <a:r>
                        <a:rPr lang="en-US" sz="1800" b="0" kern="1200" dirty="0">
                          <a:solidFill>
                            <a:srgbClr val="7030A0"/>
                          </a:solidFill>
                          <a:effectLst/>
                          <a:latin typeface="Consolas" panose="020B0609020204030204" pitchFamily="49" charset="0"/>
                          <a:ea typeface="+mn-ea"/>
                          <a:cs typeface="+mn-cs"/>
                        </a:rPr>
                        <a:t>Population</a:t>
                      </a:r>
                      <a:r>
                        <a:rPr lang="en-US" sz="1800" b="0" kern="1200" dirty="0">
                          <a:solidFill>
                            <a:schemeClr val="dk1"/>
                          </a:solidFill>
                          <a:effectLst/>
                          <a:latin typeface="Consolas" panose="020B0609020204030204" pitchFamily="49" charset="0"/>
                          <a:ea typeface="+mn-ea"/>
                          <a:cs typeface="+mn-cs"/>
                        </a:rPr>
                        <a:t>, key = </a:t>
                      </a:r>
                      <a:r>
                        <a:rPr lang="en-US" sz="1800" b="0" kern="1200" dirty="0">
                          <a:solidFill>
                            <a:schemeClr val="accent5">
                              <a:lumMod val="75000"/>
                            </a:schemeClr>
                          </a:solidFill>
                          <a:effectLst/>
                          <a:latin typeface="Consolas" panose="020B0609020204030204" pitchFamily="49" charset="0"/>
                          <a:ea typeface="+mn-ea"/>
                          <a:cs typeface="+mn-cs"/>
                        </a:rPr>
                        <a:t>lambda</a:t>
                      </a:r>
                      <a:r>
                        <a:rPr lang="en-US" sz="1800" b="0" kern="1200" dirty="0">
                          <a:solidFill>
                            <a:schemeClr val="dk1"/>
                          </a:solidFill>
                          <a:effectLst/>
                          <a:latin typeface="Consolas" panose="020B0609020204030204" pitchFamily="49" charset="0"/>
                          <a:ea typeface="+mn-ea"/>
                          <a:cs typeface="+mn-cs"/>
                        </a:rPr>
                        <a:t> x:x.fitness)</a:t>
                      </a:r>
                    </a:p>
                  </a:txBody>
                  <a:tcPr/>
                </a:tc>
                <a:extLst>
                  <a:ext uri="{0D108BD9-81ED-4DB2-BD59-A6C34878D82A}">
                    <a16:rowId xmlns:a16="http://schemas.microsoft.com/office/drawing/2014/main" val="3583971301"/>
                  </a:ext>
                </a:extLst>
              </a:tr>
            </a:tbl>
          </a:graphicData>
        </a:graphic>
      </p:graphicFrame>
      <p:sp>
        <p:nvSpPr>
          <p:cNvPr id="5" name="Text Box 2">
            <a:extLst>
              <a:ext uri="{FF2B5EF4-FFF2-40B4-BE49-F238E27FC236}">
                <a16:creationId xmlns:a16="http://schemas.microsoft.com/office/drawing/2014/main" id="{96E5F5F4-8FED-DCDB-8DF5-3EE87B843B4A}"/>
              </a:ext>
            </a:extLst>
          </p:cNvPr>
          <p:cNvSpPr txBox="1"/>
          <p:nvPr/>
        </p:nvSpPr>
        <p:spPr>
          <a:xfrm>
            <a:off x="514984" y="2613181"/>
            <a:ext cx="7222910" cy="527892"/>
          </a:xfrm>
          <a:prstGeom prst="rect">
            <a:avLst/>
          </a:prstGeom>
          <a:noFill/>
        </p:spPr>
        <p:txBody>
          <a:bodyPr wrap="square" rtlCol="0">
            <a:noAutofit/>
          </a:bodyPr>
          <a:lstStyle/>
          <a:p>
            <a:pPr marL="457200" indent="-457200">
              <a:buFont typeface="+mj-lt"/>
              <a:buAutoNum type="arabicPeriod" startAt="7"/>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a:t>
            </a:r>
            <a:r>
              <a:rPr lang="vi-VN" sz="2400" b="1" dirty="0">
                <a:latin typeface="Times New Roman" panose="02020603050405020304" charset="0"/>
                <a:cs typeface="Times New Roman" panose="02020603050405020304" charset="0"/>
              </a:rPr>
              <a:t>Elitist</a:t>
            </a:r>
            <a:r>
              <a:rPr lang="en-US" sz="2400" b="1" dirty="0">
                <a:latin typeface="Times New Roman" panose="02020603050405020304" charset="0"/>
                <a:cs typeface="Times New Roman" panose="02020603050405020304" charset="0"/>
              </a:rPr>
              <a:t> Selection</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6" name="Table 5">
            <a:extLst>
              <a:ext uri="{FF2B5EF4-FFF2-40B4-BE49-F238E27FC236}">
                <a16:creationId xmlns:a16="http://schemas.microsoft.com/office/drawing/2014/main" id="{FF9A91C9-0589-464F-63AA-0DD59ADDBCB3}"/>
              </a:ext>
            </a:extLst>
          </p:cNvPr>
          <p:cNvGraphicFramePr>
            <a:graphicFrameLocks noGrp="1"/>
          </p:cNvGraphicFramePr>
          <p:nvPr>
            <p:extLst>
              <p:ext uri="{D42A27DB-BD31-4B8C-83A1-F6EECF244321}">
                <p14:modId xmlns:p14="http://schemas.microsoft.com/office/powerpoint/2010/main" val="2140248946"/>
              </p:ext>
            </p:extLst>
          </p:nvPr>
        </p:nvGraphicFramePr>
        <p:xfrm>
          <a:off x="795337" y="3200158"/>
          <a:ext cx="8128000" cy="3270631"/>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386460211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23. </a:t>
                      </a:r>
                      <a:r>
                        <a:rPr lang="en-US" sz="1800" b="0" kern="1200" dirty="0">
                          <a:solidFill>
                            <a:schemeClr val="accent6">
                              <a:lumMod val="75000"/>
                            </a:schemeClr>
                          </a:solidFill>
                          <a:effectLst/>
                          <a:latin typeface="Consolas" panose="020B0609020204030204" pitchFamily="49" charset="0"/>
                          <a:ea typeface="+mn-ea"/>
                          <a:cs typeface="+mn-cs"/>
                        </a:rPr>
                        <a:t># Create a new generation and select good individuals into this new position</a:t>
                      </a:r>
                    </a:p>
                    <a:p>
                      <a:pPr>
                        <a:lnSpc>
                          <a:spcPct val="130000"/>
                        </a:lnSpc>
                      </a:pPr>
                      <a:r>
                        <a:rPr lang="en-US" sz="1800" b="0" kern="1200" dirty="0">
                          <a:solidFill>
                            <a:schemeClr val="dk1"/>
                          </a:solidFill>
                          <a:effectLst/>
                          <a:latin typeface="Consolas" panose="020B0609020204030204" pitchFamily="49" charset="0"/>
                          <a:ea typeface="+mn-ea"/>
                          <a:cs typeface="+mn-cs"/>
                        </a:rPr>
                        <a:t>24. </a:t>
                      </a:r>
                      <a:r>
                        <a:rPr lang="en-US" sz="1800" b="0" kern="1200" dirty="0" err="1">
                          <a:solidFill>
                            <a:srgbClr val="7030A0"/>
                          </a:solidFill>
                          <a:effectLst/>
                          <a:latin typeface="Consolas" panose="020B0609020204030204" pitchFamily="49" charset="0"/>
                          <a:ea typeface="+mn-ea"/>
                          <a:cs typeface="+mn-cs"/>
                        </a:rPr>
                        <a:t>New_Generation</a:t>
                      </a:r>
                      <a:r>
                        <a:rPr lang="en-US" sz="1800" b="0" kern="1200" dirty="0">
                          <a:solidFill>
                            <a:srgbClr val="7030A0"/>
                          </a:solidFill>
                          <a:effectLst/>
                          <a:latin typeface="Consolas" panose="020B0609020204030204" pitchFamily="49" charset="0"/>
                          <a:ea typeface="+mn-ea"/>
                          <a:cs typeface="+mn-cs"/>
                        </a:rPr>
                        <a:t> </a:t>
                      </a:r>
                      <a:r>
                        <a:rPr lang="en-US" sz="1800" b="0" kern="1200" dirty="0">
                          <a:solidFill>
                            <a:schemeClr val="dk1"/>
                          </a:solidFill>
                          <a:effectLst/>
                          <a:latin typeface="Consolas" panose="020B0609020204030204" pitchFamily="49" charset="0"/>
                          <a:ea typeface="+mn-ea"/>
                          <a:cs typeface="+mn-cs"/>
                        </a:rPr>
                        <a:t>= []</a:t>
                      </a:r>
                    </a:p>
                    <a:p>
                      <a:pPr>
                        <a:lnSpc>
                          <a:spcPct val="130000"/>
                        </a:lnSpc>
                      </a:pPr>
                      <a:r>
                        <a:rPr lang="en-US" sz="1800" b="0" kern="1200" dirty="0">
                          <a:solidFill>
                            <a:schemeClr val="dk1"/>
                          </a:solidFill>
                          <a:effectLst/>
                          <a:latin typeface="Consolas" panose="020B0609020204030204" pitchFamily="49" charset="0"/>
                          <a:ea typeface="+mn-ea"/>
                          <a:cs typeface="+mn-cs"/>
                        </a:rPr>
                        <a:t>25. </a:t>
                      </a:r>
                      <a:r>
                        <a:rPr lang="en-US" sz="1800" b="0" kern="1200" dirty="0">
                          <a:solidFill>
                            <a:schemeClr val="accent6">
                              <a:lumMod val="75000"/>
                            </a:schemeClr>
                          </a:solidFill>
                          <a:effectLst/>
                          <a:latin typeface="Consolas" panose="020B0609020204030204" pitchFamily="49" charset="0"/>
                          <a:ea typeface="+mn-ea"/>
                          <a:cs typeface="+mn-cs"/>
                        </a:rPr>
                        <a:t># Perform a transfer of 10% of individuals from the current population to the next generation</a:t>
                      </a:r>
                    </a:p>
                    <a:p>
                      <a:pPr>
                        <a:lnSpc>
                          <a:spcPct val="130000"/>
                        </a:lnSpc>
                      </a:pPr>
                      <a:r>
                        <a:rPr lang="en-US" sz="1800" b="0" kern="1200" dirty="0">
                          <a:solidFill>
                            <a:schemeClr val="dk1"/>
                          </a:solidFill>
                          <a:effectLst/>
                          <a:latin typeface="Consolas" panose="020B0609020204030204" pitchFamily="49" charset="0"/>
                          <a:ea typeface="+mn-ea"/>
                          <a:cs typeface="+mn-cs"/>
                        </a:rPr>
                        <a:t>26. </a:t>
                      </a:r>
                      <a:r>
                        <a:rPr lang="en-US" sz="1800" b="0" kern="1200" dirty="0">
                          <a:solidFill>
                            <a:srgbClr val="7030A0"/>
                          </a:solidFill>
                          <a:effectLst/>
                          <a:latin typeface="Consolas" panose="020B0609020204030204" pitchFamily="49" charset="0"/>
                          <a:ea typeface="+mn-ea"/>
                          <a:cs typeface="+mn-cs"/>
                        </a:rPr>
                        <a:t>Size</a:t>
                      </a:r>
                      <a:r>
                        <a:rPr lang="en-US" sz="1800" b="0" kern="1200" dirty="0">
                          <a:solidFill>
                            <a:schemeClr val="dk1"/>
                          </a:solidFill>
                          <a:effectLst/>
                          <a:latin typeface="Consolas" panose="020B0609020204030204" pitchFamily="49" charset="0"/>
                          <a:ea typeface="+mn-ea"/>
                          <a:cs typeface="+mn-cs"/>
                        </a:rPr>
                        <a:t> = </a:t>
                      </a:r>
                      <a:r>
                        <a:rPr lang="en-US" sz="1800" b="0" kern="1200" dirty="0">
                          <a:solidFill>
                            <a:schemeClr val="accent5">
                              <a:lumMod val="75000"/>
                            </a:schemeClr>
                          </a:solidFill>
                          <a:effectLst/>
                          <a:latin typeface="Consolas" panose="020B0609020204030204" pitchFamily="49" charset="0"/>
                          <a:ea typeface="+mn-ea"/>
                          <a:cs typeface="+mn-cs"/>
                        </a:rPr>
                        <a:t>int</a:t>
                      </a:r>
                      <a:r>
                        <a:rPr lang="en-US" sz="1800" b="0" kern="1200" dirty="0">
                          <a:solidFill>
                            <a:schemeClr val="dk1"/>
                          </a:solidFill>
                          <a:effectLst/>
                          <a:latin typeface="Consolas" panose="020B0609020204030204" pitchFamily="49" charset="0"/>
                          <a:ea typeface="+mn-ea"/>
                          <a:cs typeface="+mn-cs"/>
                        </a:rPr>
                        <a:t>((</a:t>
                      </a:r>
                      <a:r>
                        <a:rPr lang="en-US" sz="1800" b="0" kern="1200" dirty="0">
                          <a:solidFill>
                            <a:schemeClr val="accent2">
                              <a:lumMod val="75000"/>
                            </a:schemeClr>
                          </a:solidFill>
                          <a:effectLst/>
                          <a:latin typeface="Consolas" panose="020B0609020204030204" pitchFamily="49" charset="0"/>
                          <a:ea typeface="+mn-ea"/>
                          <a:cs typeface="+mn-cs"/>
                        </a:rPr>
                        <a:t>10</a:t>
                      </a:r>
                      <a:r>
                        <a:rPr lang="en-US" sz="1800" b="0" kern="1200" dirty="0">
                          <a:solidFill>
                            <a:schemeClr val="dk1"/>
                          </a:solidFill>
                          <a:effectLst/>
                          <a:latin typeface="Consolas" panose="020B0609020204030204" pitchFamily="49" charset="0"/>
                          <a:ea typeface="+mn-ea"/>
                          <a:cs typeface="+mn-cs"/>
                        </a:rPr>
                        <a:t> * </a:t>
                      </a:r>
                      <a:r>
                        <a:rPr lang="en-US" sz="1800" b="0" kern="1200" dirty="0" err="1">
                          <a:solidFill>
                            <a:srgbClr val="7030A0"/>
                          </a:solidFill>
                          <a:effectLst/>
                          <a:latin typeface="Consolas" panose="020B0609020204030204" pitchFamily="49" charset="0"/>
                          <a:ea typeface="+mn-ea"/>
                          <a:cs typeface="+mn-cs"/>
                        </a:rPr>
                        <a:t>Population_Size</a:t>
                      </a:r>
                      <a:r>
                        <a:rPr lang="en-US" sz="1800" b="0" kern="1200" dirty="0">
                          <a:solidFill>
                            <a:schemeClr val="dk1"/>
                          </a:solidFill>
                          <a:effectLst/>
                          <a:latin typeface="Consolas" panose="020B0609020204030204" pitchFamily="49" charset="0"/>
                          <a:ea typeface="+mn-ea"/>
                          <a:cs typeface="+mn-cs"/>
                        </a:rPr>
                        <a:t>) / 100)</a:t>
                      </a:r>
                    </a:p>
                    <a:p>
                      <a:pPr>
                        <a:lnSpc>
                          <a:spcPct val="130000"/>
                        </a:lnSpc>
                      </a:pPr>
                      <a:r>
                        <a:rPr lang="en-US" sz="1800" b="0" kern="1200" dirty="0">
                          <a:solidFill>
                            <a:schemeClr val="dk1"/>
                          </a:solidFill>
                          <a:effectLst/>
                          <a:latin typeface="Consolas" panose="020B0609020204030204" pitchFamily="49" charset="0"/>
                          <a:ea typeface="+mn-ea"/>
                          <a:cs typeface="+mn-cs"/>
                        </a:rPr>
                        <a:t>27. </a:t>
                      </a:r>
                      <a:r>
                        <a:rPr lang="en-US" sz="1800" b="0" kern="1200" dirty="0">
                          <a:solidFill>
                            <a:schemeClr val="accent6">
                              <a:lumMod val="75000"/>
                            </a:schemeClr>
                          </a:solidFill>
                          <a:effectLst/>
                          <a:latin typeface="Consolas" panose="020B0609020204030204" pitchFamily="49" charset="0"/>
                          <a:ea typeface="+mn-ea"/>
                          <a:cs typeface="+mn-cs"/>
                        </a:rPr>
                        <a:t># Add 10% of the old population's strings to the new population using the extend() function</a:t>
                      </a:r>
                    </a:p>
                    <a:p>
                      <a:pPr>
                        <a:lnSpc>
                          <a:spcPct val="130000"/>
                        </a:lnSpc>
                      </a:pPr>
                      <a:r>
                        <a:rPr lang="en-US" sz="1800" b="0" kern="1200" dirty="0">
                          <a:solidFill>
                            <a:schemeClr val="dk1"/>
                          </a:solidFill>
                          <a:effectLst/>
                          <a:latin typeface="Consolas" panose="020B0609020204030204" pitchFamily="49" charset="0"/>
                          <a:ea typeface="+mn-ea"/>
                          <a:cs typeface="+mn-cs"/>
                        </a:rPr>
                        <a:t>28. </a:t>
                      </a:r>
                      <a:r>
                        <a:rPr lang="en-US" sz="1800" b="0" kern="1200" dirty="0" err="1">
                          <a:solidFill>
                            <a:srgbClr val="7030A0"/>
                          </a:solidFill>
                          <a:effectLst/>
                          <a:latin typeface="Consolas" panose="020B0609020204030204" pitchFamily="49" charset="0"/>
                          <a:ea typeface="+mn-ea"/>
                          <a:cs typeface="+mn-cs"/>
                        </a:rPr>
                        <a:t>New_Generation</a:t>
                      </a:r>
                      <a:r>
                        <a:rPr lang="en-US" sz="1800" b="0" kern="1200" dirty="0" err="1">
                          <a:solidFill>
                            <a:schemeClr val="dk1"/>
                          </a:solidFill>
                          <a:effectLst/>
                          <a:latin typeface="Consolas" panose="020B0609020204030204" pitchFamily="49" charset="0"/>
                          <a:ea typeface="+mn-ea"/>
                          <a:cs typeface="+mn-cs"/>
                        </a:rPr>
                        <a:t>.extend</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Population</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Size</a:t>
                      </a:r>
                      <a:r>
                        <a:rPr lang="en-US" sz="1800" b="0" kern="1200" dirty="0">
                          <a:solidFill>
                            <a:schemeClr val="dk1"/>
                          </a:solidFill>
                          <a:effectLst/>
                          <a:latin typeface="Consolas" panose="020B0609020204030204" pitchFamily="49" charset="0"/>
                          <a:ea typeface="+mn-ea"/>
                          <a:cs typeface="+mn-cs"/>
                        </a:rPr>
                        <a:t>])</a:t>
                      </a:r>
                    </a:p>
                  </a:txBody>
                  <a:tcPr/>
                </a:tc>
                <a:extLst>
                  <a:ext uri="{0D108BD9-81ED-4DB2-BD59-A6C34878D82A}">
                    <a16:rowId xmlns:a16="http://schemas.microsoft.com/office/drawing/2014/main" val="3583971301"/>
                  </a:ext>
                </a:extLst>
              </a:tr>
            </a:tbl>
          </a:graphicData>
        </a:graphic>
      </p:graphicFrame>
    </p:spTree>
    <p:extLst>
      <p:ext uri="{BB962C8B-B14F-4D97-AF65-F5344CB8AC3E}">
        <p14:creationId xmlns:p14="http://schemas.microsoft.com/office/powerpoint/2010/main" val="2839521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4" y="953278"/>
            <a:ext cx="7222910" cy="527892"/>
          </a:xfrm>
          <a:prstGeom prst="rect">
            <a:avLst/>
          </a:prstGeom>
          <a:noFill/>
        </p:spPr>
        <p:txBody>
          <a:bodyPr wrap="square" rtlCol="0">
            <a:noAutofit/>
          </a:bodyPr>
          <a:lstStyle/>
          <a:p>
            <a:pPr marL="457200" indent="-457200">
              <a:buFont typeface="+mj-lt"/>
              <a:buAutoNum type="arabicPeriod" startAt="8"/>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a:t>
            </a:r>
            <a:r>
              <a:rPr lang="vi-VN" sz="2400" b="1" dirty="0">
                <a:latin typeface="Times New Roman" panose="02020603050405020304" charset="0"/>
                <a:cs typeface="Times New Roman" panose="02020603050405020304" charset="0"/>
              </a:rPr>
              <a:t>Uniform Crossover</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a:extLst>
              <a:ext uri="{FF2B5EF4-FFF2-40B4-BE49-F238E27FC236}">
                <a16:creationId xmlns:a16="http://schemas.microsoft.com/office/drawing/2014/main" id="{845B1CD9-47C5-303C-406F-F07A0AADAE2B}"/>
              </a:ext>
            </a:extLst>
          </p:cNvPr>
          <p:cNvGraphicFramePr>
            <a:graphicFrameLocks noGrp="1"/>
          </p:cNvGraphicFramePr>
          <p:nvPr>
            <p:extLst>
              <p:ext uri="{D42A27DB-BD31-4B8C-83A1-F6EECF244321}">
                <p14:modId xmlns:p14="http://schemas.microsoft.com/office/powerpoint/2010/main" val="2190294954"/>
              </p:ext>
            </p:extLst>
          </p:nvPr>
        </p:nvGraphicFramePr>
        <p:xfrm>
          <a:off x="795337" y="1399000"/>
          <a:ext cx="8128000" cy="5212080"/>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3864602110"/>
                    </a:ext>
                  </a:extLst>
                </a:gridCol>
              </a:tblGrid>
              <a:tr h="370840">
                <a:tc>
                  <a:txBody>
                    <a:bodyPr/>
                    <a:lstStyle/>
                    <a:p>
                      <a:r>
                        <a:rPr lang="en-US" sz="1600" b="0" kern="1200" dirty="0">
                          <a:solidFill>
                            <a:schemeClr val="dk1"/>
                          </a:solidFill>
                          <a:effectLst/>
                          <a:latin typeface="Consolas" panose="020B0609020204030204" pitchFamily="49" charset="0"/>
                          <a:ea typeface="+mn-ea"/>
                          <a:cs typeface="+mn-cs"/>
                        </a:rPr>
                        <a:t>32. </a:t>
                      </a:r>
                      <a:r>
                        <a:rPr lang="en-US" sz="1600" b="0" kern="1200" dirty="0">
                          <a:solidFill>
                            <a:schemeClr val="accent6">
                              <a:lumMod val="75000"/>
                            </a:schemeClr>
                          </a:solidFill>
                          <a:effectLst/>
                          <a:latin typeface="Consolas" panose="020B0609020204030204" pitchFamily="49" charset="0"/>
                          <a:ea typeface="+mn-ea"/>
                          <a:cs typeface="+mn-cs"/>
                        </a:rPr>
                        <a:t># Create a new chromosome by the 'Crossover' function</a:t>
                      </a:r>
                    </a:p>
                    <a:p>
                      <a:r>
                        <a:rPr lang="en-US" sz="1600" b="0" kern="1200" dirty="0">
                          <a:solidFill>
                            <a:schemeClr val="dk1"/>
                          </a:solidFill>
                          <a:effectLst/>
                          <a:latin typeface="Consolas" panose="020B0609020204030204" pitchFamily="49" charset="0"/>
                          <a:ea typeface="+mn-ea"/>
                          <a:cs typeface="+mn-cs"/>
                        </a:rPr>
                        <a:t>33. </a:t>
                      </a:r>
                      <a:r>
                        <a:rPr lang="en-US" sz="1600" b="0" kern="1200" dirty="0">
                          <a:solidFill>
                            <a:schemeClr val="accent5">
                              <a:lumMod val="75000"/>
                            </a:schemeClr>
                          </a:solidFill>
                          <a:effectLst/>
                          <a:latin typeface="Consolas" panose="020B0609020204030204" pitchFamily="49" charset="0"/>
                          <a:ea typeface="+mn-ea"/>
                          <a:cs typeface="+mn-cs"/>
                        </a:rPr>
                        <a:t>def</a:t>
                      </a:r>
                      <a:r>
                        <a:rPr lang="en-US" sz="1600" b="0" kern="1200" dirty="0">
                          <a:solidFill>
                            <a:schemeClr val="dk1"/>
                          </a:solidFill>
                          <a:effectLst/>
                          <a:latin typeface="Consolas" panose="020B0609020204030204" pitchFamily="49" charset="0"/>
                          <a:ea typeface="+mn-ea"/>
                          <a:cs typeface="+mn-cs"/>
                        </a:rPr>
                        <a:t> Crossover(</a:t>
                      </a:r>
                      <a:r>
                        <a:rPr lang="en-US" sz="1600" b="0" kern="1200" dirty="0">
                          <a:solidFill>
                            <a:schemeClr val="accent5">
                              <a:lumMod val="75000"/>
                            </a:schemeClr>
                          </a:solidFill>
                          <a:effectLst/>
                          <a:latin typeface="Consolas" panose="020B0609020204030204" pitchFamily="49" charset="0"/>
                          <a:ea typeface="+mn-ea"/>
                          <a:cs typeface="+mn-cs"/>
                        </a:rPr>
                        <a:t>self</a:t>
                      </a:r>
                      <a:r>
                        <a:rPr lang="en-US" sz="1600" b="0" kern="1200" dirty="0">
                          <a:solidFill>
                            <a:schemeClr val="dk1"/>
                          </a:solidFill>
                          <a:effectLst/>
                          <a:latin typeface="Consolas" panose="020B0609020204030204" pitchFamily="49" charset="0"/>
                          <a:ea typeface="+mn-ea"/>
                          <a:cs typeface="+mn-cs"/>
                        </a:rPr>
                        <a:t>, Parents):</a:t>
                      </a:r>
                    </a:p>
                    <a:p>
                      <a:r>
                        <a:rPr lang="en-US" sz="1600" b="0" kern="1200" dirty="0">
                          <a:solidFill>
                            <a:schemeClr val="dk1"/>
                          </a:solidFill>
                          <a:effectLst/>
                          <a:latin typeface="Consolas" panose="020B0609020204030204" pitchFamily="49" charset="0"/>
                          <a:ea typeface="+mn-ea"/>
                          <a:cs typeface="+mn-cs"/>
                        </a:rPr>
                        <a:t>34.     </a:t>
                      </a:r>
                      <a:r>
                        <a:rPr lang="en-US" sz="1600" b="0" kern="1200" dirty="0">
                          <a:solidFill>
                            <a:schemeClr val="accent6">
                              <a:lumMod val="75000"/>
                            </a:schemeClr>
                          </a:solidFill>
                          <a:effectLst/>
                          <a:latin typeface="Consolas" panose="020B0609020204030204" pitchFamily="49" charset="0"/>
                          <a:ea typeface="+mn-ea"/>
                          <a:cs typeface="+mn-cs"/>
                        </a:rPr>
                        <a:t># Create an array containing the child chromosomes</a:t>
                      </a:r>
                    </a:p>
                    <a:p>
                      <a:r>
                        <a:rPr lang="en-US" sz="1600" b="0" kern="1200" dirty="0">
                          <a:solidFill>
                            <a:schemeClr val="dk1"/>
                          </a:solidFill>
                          <a:effectLst/>
                          <a:latin typeface="Consolas" panose="020B0609020204030204" pitchFamily="49" charset="0"/>
                          <a:ea typeface="+mn-ea"/>
                          <a:cs typeface="+mn-cs"/>
                        </a:rPr>
                        <a:t>35.     </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a:solidFill>
                            <a:srgbClr val="7030A0"/>
                          </a:solidFill>
                          <a:effectLst/>
                          <a:latin typeface="Consolas" panose="020B0609020204030204" pitchFamily="49" charset="0"/>
                          <a:ea typeface="+mn-ea"/>
                          <a:cs typeface="+mn-cs"/>
                        </a:rPr>
                        <a:t> </a:t>
                      </a:r>
                      <a:r>
                        <a:rPr lang="en-US" sz="1600" b="0" kern="1200" dirty="0">
                          <a:solidFill>
                            <a:schemeClr val="dk1"/>
                          </a:solidFill>
                          <a:effectLst/>
                          <a:latin typeface="Consolas" panose="020B0609020204030204" pitchFamily="49" charset="0"/>
                          <a:ea typeface="+mn-ea"/>
                          <a:cs typeface="+mn-cs"/>
                        </a:rPr>
                        <a:t>= [] </a:t>
                      </a:r>
                    </a:p>
                    <a:p>
                      <a:r>
                        <a:rPr lang="en-US" sz="1600" b="0" kern="1200" dirty="0">
                          <a:solidFill>
                            <a:schemeClr val="dk1"/>
                          </a:solidFill>
                          <a:effectLst/>
                          <a:latin typeface="Consolas" panose="020B0609020204030204" pitchFamily="49" charset="0"/>
                          <a:ea typeface="+mn-ea"/>
                          <a:cs typeface="+mn-cs"/>
                        </a:rPr>
                        <a:t>36.     </a:t>
                      </a:r>
                      <a:r>
                        <a:rPr lang="en-US" sz="1600" b="0" kern="1200" dirty="0">
                          <a:solidFill>
                            <a:schemeClr val="accent5">
                              <a:lumMod val="75000"/>
                            </a:schemeClr>
                          </a:solidFill>
                          <a:effectLst/>
                          <a:latin typeface="Consolas" panose="020B0609020204030204" pitchFamily="49" charset="0"/>
                          <a:ea typeface="+mn-ea"/>
                          <a:cs typeface="+mn-cs"/>
                        </a:rPr>
                        <a:t>for</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Parent_1</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Parent_2</a:t>
                      </a:r>
                      <a:r>
                        <a:rPr lang="en-US" sz="1600" b="0" kern="1200" dirty="0">
                          <a:solidFill>
                            <a:schemeClr val="dk1"/>
                          </a:solidFill>
                          <a:effectLst/>
                          <a:latin typeface="Consolas" panose="020B0609020204030204" pitchFamily="49" charset="0"/>
                          <a:ea typeface="+mn-ea"/>
                          <a:cs typeface="+mn-cs"/>
                        </a:rPr>
                        <a:t> </a:t>
                      </a:r>
                      <a:r>
                        <a:rPr lang="en-US" sz="1600" b="0" kern="1200" dirty="0">
                          <a:solidFill>
                            <a:schemeClr val="accent5">
                              <a:lumMod val="75000"/>
                            </a:schemeClr>
                          </a:solidFill>
                          <a:effectLst/>
                          <a:latin typeface="Consolas" panose="020B0609020204030204" pitchFamily="49" charset="0"/>
                          <a:ea typeface="+mn-ea"/>
                          <a:cs typeface="+mn-cs"/>
                        </a:rPr>
                        <a:t>in</a:t>
                      </a:r>
                      <a:r>
                        <a:rPr lang="en-US" sz="1600" b="0" kern="1200" dirty="0">
                          <a:solidFill>
                            <a:schemeClr val="dk1"/>
                          </a:solidFill>
                          <a:effectLst/>
                          <a:latin typeface="Consolas" panose="020B0609020204030204" pitchFamily="49" charset="0"/>
                          <a:ea typeface="+mn-ea"/>
                          <a:cs typeface="+mn-cs"/>
                        </a:rPr>
                        <a:t> zip(</a:t>
                      </a:r>
                      <a:r>
                        <a:rPr lang="en-US" sz="1600" b="0" kern="1200" dirty="0" err="1">
                          <a:solidFill>
                            <a:schemeClr val="accent5">
                              <a:lumMod val="75000"/>
                            </a:schemeClr>
                          </a:solidFill>
                          <a:effectLst/>
                          <a:latin typeface="Consolas" panose="020B0609020204030204" pitchFamily="49" charset="0"/>
                          <a:ea typeface="+mn-ea"/>
                          <a:cs typeface="+mn-cs"/>
                        </a:rPr>
                        <a:t>self</a:t>
                      </a:r>
                      <a:r>
                        <a:rPr lang="en-US" sz="1600" b="0" kern="1200" dirty="0" err="1">
                          <a:solidFill>
                            <a:schemeClr val="dk1"/>
                          </a:solidFill>
                          <a:effectLst/>
                          <a:latin typeface="Consolas" panose="020B0609020204030204" pitchFamily="49" charset="0"/>
                          <a:ea typeface="+mn-ea"/>
                          <a:cs typeface="+mn-cs"/>
                        </a:rPr>
                        <a:t>.chromosome</a:t>
                      </a:r>
                      <a:r>
                        <a:rPr lang="en-US" sz="1600" b="0" kern="1200" dirty="0">
                          <a:solidFill>
                            <a:schemeClr val="dk1"/>
                          </a:solidFill>
                          <a:effectLst/>
                          <a:latin typeface="Consolas" panose="020B0609020204030204" pitchFamily="49" charset="0"/>
                          <a:ea typeface="+mn-ea"/>
                          <a:cs typeface="+mn-cs"/>
                        </a:rPr>
                        <a:t>, </a:t>
                      </a:r>
                      <a:r>
                        <a:rPr lang="en-US" sz="1600" b="0" kern="1200" dirty="0" err="1">
                          <a:solidFill>
                            <a:srgbClr val="7030A0"/>
                          </a:solidFill>
                          <a:effectLst/>
                          <a:latin typeface="Consolas" panose="020B0609020204030204" pitchFamily="49" charset="0"/>
                          <a:ea typeface="+mn-ea"/>
                          <a:cs typeface="+mn-cs"/>
                        </a:rPr>
                        <a:t>Parents</a:t>
                      </a:r>
                      <a:r>
                        <a:rPr lang="en-US" sz="1600" b="0" kern="1200" dirty="0" err="1">
                          <a:solidFill>
                            <a:schemeClr val="dk1"/>
                          </a:solidFill>
                          <a:effectLst/>
                          <a:latin typeface="Consolas" panose="020B0609020204030204" pitchFamily="49" charset="0"/>
                          <a:ea typeface="+mn-ea"/>
                          <a:cs typeface="+mn-cs"/>
                        </a:rPr>
                        <a:t>.chromosome</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37.         </a:t>
                      </a:r>
                      <a:r>
                        <a:rPr lang="en-US" sz="1600" b="0" kern="1200" dirty="0">
                          <a:solidFill>
                            <a:schemeClr val="accent6">
                              <a:lumMod val="75000"/>
                            </a:schemeClr>
                          </a:solidFill>
                          <a:effectLst/>
                          <a:latin typeface="Consolas" panose="020B0609020204030204" pitchFamily="49" charset="0"/>
                          <a:ea typeface="+mn-ea"/>
                          <a:cs typeface="+mn-cs"/>
                        </a:rPr>
                        <a:t># Generate random probabilities</a:t>
                      </a:r>
                    </a:p>
                    <a:p>
                      <a:r>
                        <a:rPr lang="en-US" sz="1600" b="0" kern="1200" dirty="0">
                          <a:solidFill>
                            <a:schemeClr val="dk1"/>
                          </a:solidFill>
                          <a:effectLst/>
                          <a:latin typeface="Consolas" panose="020B0609020204030204" pitchFamily="49" charset="0"/>
                          <a:ea typeface="+mn-ea"/>
                          <a:cs typeface="+mn-cs"/>
                        </a:rPr>
                        <a:t>38.         Probability = </a:t>
                      </a:r>
                      <a:r>
                        <a:rPr lang="en-US" sz="1600" b="0" kern="1200" dirty="0" err="1">
                          <a:solidFill>
                            <a:schemeClr val="dk1"/>
                          </a:solidFill>
                          <a:effectLst/>
                          <a:latin typeface="Consolas" panose="020B0609020204030204" pitchFamily="49" charset="0"/>
                          <a:ea typeface="+mn-ea"/>
                          <a:cs typeface="+mn-cs"/>
                        </a:rPr>
                        <a:t>random.random</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39.         </a:t>
                      </a:r>
                      <a:r>
                        <a:rPr lang="en-US" sz="1600" b="0" kern="1200" dirty="0">
                          <a:solidFill>
                            <a:schemeClr val="accent6">
                              <a:lumMod val="75000"/>
                            </a:schemeClr>
                          </a:solidFill>
                          <a:effectLst/>
                          <a:latin typeface="Consolas" panose="020B0609020204030204" pitchFamily="49" charset="0"/>
                          <a:ea typeface="+mn-ea"/>
                          <a:cs typeface="+mn-cs"/>
                        </a:rPr>
                        <a:t># If probability is less than 0.45, insert Parent_1's gene</a:t>
                      </a:r>
                    </a:p>
                    <a:p>
                      <a:r>
                        <a:rPr lang="en-US" sz="1600" b="0" kern="1200" dirty="0">
                          <a:solidFill>
                            <a:schemeClr val="dk1"/>
                          </a:solidFill>
                          <a:effectLst/>
                          <a:latin typeface="Consolas" panose="020B0609020204030204" pitchFamily="49" charset="0"/>
                          <a:ea typeface="+mn-ea"/>
                          <a:cs typeface="+mn-cs"/>
                        </a:rPr>
                        <a:t>40.         </a:t>
                      </a:r>
                      <a:r>
                        <a:rPr lang="en-US" sz="1600" b="0" kern="1200" dirty="0">
                          <a:solidFill>
                            <a:schemeClr val="accent5">
                              <a:lumMod val="75000"/>
                            </a:schemeClr>
                          </a:solidFill>
                          <a:effectLst/>
                          <a:latin typeface="Consolas" panose="020B0609020204030204" pitchFamily="49" charset="0"/>
                          <a:ea typeface="+mn-ea"/>
                          <a:cs typeface="+mn-cs"/>
                        </a:rPr>
                        <a:t>if</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Probability</a:t>
                      </a:r>
                      <a:r>
                        <a:rPr lang="en-US" sz="1600" b="0" kern="1200" dirty="0">
                          <a:solidFill>
                            <a:schemeClr val="dk1"/>
                          </a:solidFill>
                          <a:effectLst/>
                          <a:latin typeface="Consolas" panose="020B0609020204030204" pitchFamily="49" charset="0"/>
                          <a:ea typeface="+mn-ea"/>
                          <a:cs typeface="+mn-cs"/>
                        </a:rPr>
                        <a:t> &lt; </a:t>
                      </a:r>
                      <a:r>
                        <a:rPr lang="en-US" sz="1600" b="0" kern="1200" dirty="0">
                          <a:solidFill>
                            <a:schemeClr val="accent2">
                              <a:lumMod val="75000"/>
                            </a:schemeClr>
                          </a:solidFill>
                          <a:effectLst/>
                          <a:latin typeface="Consolas" panose="020B0609020204030204" pitchFamily="49" charset="0"/>
                          <a:ea typeface="+mn-ea"/>
                          <a:cs typeface="+mn-cs"/>
                        </a:rPr>
                        <a:t>0.45</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41.              </a:t>
                      </a:r>
                      <a:r>
                        <a:rPr lang="en-US" sz="1600" b="0" kern="1200" dirty="0" err="1">
                          <a:solidFill>
                            <a:schemeClr val="dk1"/>
                          </a:solidFill>
                          <a:effectLst/>
                          <a:latin typeface="Consolas" panose="020B0609020204030204" pitchFamily="49" charset="0"/>
                          <a:ea typeface="+mn-ea"/>
                          <a:cs typeface="+mn-cs"/>
                        </a:rPr>
                        <a:t>Child_Chromosome.append</a:t>
                      </a:r>
                      <a:r>
                        <a:rPr lang="en-US" sz="1600" b="0" kern="1200" dirty="0">
                          <a:solidFill>
                            <a:schemeClr val="dk1"/>
                          </a:solidFill>
                          <a:effectLst/>
                          <a:latin typeface="Consolas" panose="020B0609020204030204" pitchFamily="49" charset="0"/>
                          <a:ea typeface="+mn-ea"/>
                          <a:cs typeface="+mn-cs"/>
                        </a:rPr>
                        <a:t>(Parent_1)</a:t>
                      </a:r>
                    </a:p>
                    <a:p>
                      <a:r>
                        <a:rPr lang="en-US" sz="1600" b="0" kern="1200" dirty="0">
                          <a:solidFill>
                            <a:schemeClr val="dk1"/>
                          </a:solidFill>
                          <a:effectLst/>
                          <a:latin typeface="Consolas" panose="020B0609020204030204" pitchFamily="49" charset="0"/>
                          <a:ea typeface="+mn-ea"/>
                          <a:cs typeface="+mn-cs"/>
                        </a:rPr>
                        <a:t>42.         </a:t>
                      </a:r>
                      <a:r>
                        <a:rPr lang="en-US" sz="1600" b="0" kern="1200" dirty="0">
                          <a:solidFill>
                            <a:schemeClr val="accent6">
                              <a:lumMod val="75000"/>
                            </a:schemeClr>
                          </a:solidFill>
                          <a:effectLst/>
                          <a:latin typeface="Consolas" panose="020B0609020204030204" pitchFamily="49" charset="0"/>
                          <a:ea typeface="+mn-ea"/>
                          <a:cs typeface="+mn-cs"/>
                        </a:rPr>
                        <a:t># If the probability is between 0.45 - 0.90, insert Parent_2's gene</a:t>
                      </a:r>
                    </a:p>
                    <a:p>
                      <a:r>
                        <a:rPr lang="en-US" sz="1600" b="0" kern="1200" dirty="0">
                          <a:solidFill>
                            <a:schemeClr val="dk1"/>
                          </a:solidFill>
                          <a:effectLst/>
                          <a:latin typeface="Consolas" panose="020B0609020204030204" pitchFamily="49" charset="0"/>
                          <a:ea typeface="+mn-ea"/>
                          <a:cs typeface="+mn-cs"/>
                        </a:rPr>
                        <a:t>43.         </a:t>
                      </a:r>
                      <a:r>
                        <a:rPr lang="en-US" sz="1600" b="0" kern="1200" dirty="0" err="1">
                          <a:solidFill>
                            <a:schemeClr val="accent5">
                              <a:lumMod val="75000"/>
                            </a:schemeClr>
                          </a:solidFill>
                          <a:effectLst/>
                          <a:latin typeface="Consolas" panose="020B0609020204030204" pitchFamily="49" charset="0"/>
                          <a:ea typeface="+mn-ea"/>
                          <a:cs typeface="+mn-cs"/>
                        </a:rPr>
                        <a:t>elif</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Probability</a:t>
                      </a:r>
                      <a:r>
                        <a:rPr lang="en-US" sz="1600" b="0" kern="1200" dirty="0">
                          <a:solidFill>
                            <a:schemeClr val="dk1"/>
                          </a:solidFill>
                          <a:effectLst/>
                          <a:latin typeface="Consolas" panose="020B0609020204030204" pitchFamily="49" charset="0"/>
                          <a:ea typeface="+mn-ea"/>
                          <a:cs typeface="+mn-cs"/>
                        </a:rPr>
                        <a:t> &lt; </a:t>
                      </a:r>
                      <a:r>
                        <a:rPr lang="en-US" sz="1600" b="0" kern="1200" dirty="0">
                          <a:solidFill>
                            <a:schemeClr val="accent2">
                              <a:lumMod val="75000"/>
                            </a:schemeClr>
                          </a:solidFill>
                          <a:effectLst/>
                          <a:latin typeface="Consolas" panose="020B0609020204030204" pitchFamily="49" charset="0"/>
                          <a:ea typeface="+mn-ea"/>
                          <a:cs typeface="+mn-cs"/>
                        </a:rPr>
                        <a:t>0.90</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44.              </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err="1">
                          <a:solidFill>
                            <a:schemeClr val="dk1"/>
                          </a:solidFill>
                          <a:effectLst/>
                          <a:latin typeface="Consolas" panose="020B0609020204030204" pitchFamily="49" charset="0"/>
                          <a:ea typeface="+mn-ea"/>
                          <a:cs typeface="+mn-cs"/>
                        </a:rPr>
                        <a:t>.append</a:t>
                      </a:r>
                      <a:r>
                        <a:rPr lang="en-US" sz="1600" b="0" kern="1200" dirty="0">
                          <a:solidFill>
                            <a:schemeClr val="dk1"/>
                          </a:solidFill>
                          <a:effectLst/>
                          <a:latin typeface="Consolas" panose="020B0609020204030204" pitchFamily="49" charset="0"/>
                          <a:ea typeface="+mn-ea"/>
                          <a:cs typeface="+mn-cs"/>
                        </a:rPr>
                        <a:t>(</a:t>
                      </a:r>
                      <a:r>
                        <a:rPr lang="en-US" sz="1600" b="0" kern="1200" dirty="0">
                          <a:solidFill>
                            <a:srgbClr val="7030A0"/>
                          </a:solidFill>
                          <a:effectLst/>
                          <a:latin typeface="Consolas" panose="020B0609020204030204" pitchFamily="49" charset="0"/>
                          <a:ea typeface="+mn-ea"/>
                          <a:cs typeface="+mn-cs"/>
                        </a:rPr>
                        <a:t>Parent_2</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45.         </a:t>
                      </a:r>
                      <a:r>
                        <a:rPr lang="en-US" sz="1600" b="0" kern="1200" dirty="0">
                          <a:solidFill>
                            <a:schemeClr val="accent6">
                              <a:lumMod val="75000"/>
                            </a:schemeClr>
                          </a:solidFill>
                          <a:effectLst/>
                          <a:latin typeface="Consolas" panose="020B0609020204030204" pitchFamily="49" charset="0"/>
                          <a:ea typeface="+mn-ea"/>
                          <a:cs typeface="+mn-cs"/>
                        </a:rPr>
                        <a:t># The remaining case is a genetic mutation using the "</a:t>
                      </a:r>
                      <a:r>
                        <a:rPr lang="en-US" sz="1600" b="0" kern="1200" dirty="0" err="1">
                          <a:solidFill>
                            <a:schemeClr val="accent6">
                              <a:lumMod val="75000"/>
                            </a:schemeClr>
                          </a:solidFill>
                          <a:effectLst/>
                          <a:latin typeface="Consolas" panose="020B0609020204030204" pitchFamily="49" charset="0"/>
                          <a:ea typeface="+mn-ea"/>
                          <a:cs typeface="+mn-cs"/>
                        </a:rPr>
                        <a:t>Gene_Mutation</a:t>
                      </a:r>
                      <a:r>
                        <a:rPr lang="en-US" sz="1600" b="0" kern="1200" dirty="0">
                          <a:solidFill>
                            <a:schemeClr val="accent6">
                              <a:lumMod val="75000"/>
                            </a:schemeClr>
                          </a:solidFill>
                          <a:effectLst/>
                          <a:latin typeface="Consolas" panose="020B0609020204030204" pitchFamily="49" charset="0"/>
                          <a:ea typeface="+mn-ea"/>
                          <a:cs typeface="+mn-cs"/>
                        </a:rPr>
                        <a:t>" function</a:t>
                      </a:r>
                    </a:p>
                    <a:p>
                      <a:r>
                        <a:rPr lang="en-US" sz="1600" b="0" kern="1200" dirty="0">
                          <a:solidFill>
                            <a:schemeClr val="dk1"/>
                          </a:solidFill>
                          <a:effectLst/>
                          <a:latin typeface="Consolas" panose="020B0609020204030204" pitchFamily="49" charset="0"/>
                          <a:ea typeface="+mn-ea"/>
                          <a:cs typeface="+mn-cs"/>
                        </a:rPr>
                        <a:t>46.         </a:t>
                      </a:r>
                      <a:r>
                        <a:rPr lang="en-US" sz="1600" b="0" kern="1200" dirty="0">
                          <a:solidFill>
                            <a:schemeClr val="accent5">
                              <a:lumMod val="75000"/>
                            </a:schemeClr>
                          </a:solidFill>
                          <a:effectLst/>
                          <a:latin typeface="Consolas" panose="020B0609020204030204" pitchFamily="49" charset="0"/>
                          <a:ea typeface="+mn-ea"/>
                          <a:cs typeface="+mn-cs"/>
                        </a:rPr>
                        <a:t>else</a:t>
                      </a:r>
                      <a:r>
                        <a:rPr lang="en-US" sz="1600" b="0" kern="1200" dirty="0">
                          <a:solidFill>
                            <a:schemeClr val="dk1"/>
                          </a:solidFill>
                          <a:effectLst/>
                          <a:latin typeface="Consolas" panose="020B0609020204030204" pitchFamily="49" charset="0"/>
                          <a:ea typeface="+mn-ea"/>
                          <a:cs typeface="+mn-cs"/>
                        </a:rPr>
                        <a:t>: </a:t>
                      </a:r>
                    </a:p>
                    <a:p>
                      <a:r>
                        <a:rPr lang="en-US" sz="1600" b="0" kern="1200" dirty="0">
                          <a:solidFill>
                            <a:schemeClr val="dk1"/>
                          </a:solidFill>
                          <a:effectLst/>
                          <a:latin typeface="Consolas" panose="020B0609020204030204" pitchFamily="49" charset="0"/>
                          <a:ea typeface="+mn-ea"/>
                          <a:cs typeface="+mn-cs"/>
                        </a:rPr>
                        <a:t>47.              </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err="1">
                          <a:solidFill>
                            <a:schemeClr val="dk1"/>
                          </a:solidFill>
                          <a:effectLst/>
                          <a:latin typeface="Consolas" panose="020B0609020204030204" pitchFamily="49" charset="0"/>
                          <a:ea typeface="+mn-ea"/>
                          <a:cs typeface="+mn-cs"/>
                        </a:rPr>
                        <a:t>.append</a:t>
                      </a:r>
                      <a:r>
                        <a:rPr lang="en-US" sz="1600" b="0" kern="1200" dirty="0">
                          <a:solidFill>
                            <a:schemeClr val="dk1"/>
                          </a:solidFill>
                          <a:effectLst/>
                          <a:latin typeface="Consolas" panose="020B0609020204030204" pitchFamily="49" charset="0"/>
                          <a:ea typeface="+mn-ea"/>
                          <a:cs typeface="+mn-cs"/>
                        </a:rPr>
                        <a:t>(</a:t>
                      </a:r>
                      <a:r>
                        <a:rPr lang="en-US" sz="1600" b="0" kern="1200" dirty="0" err="1">
                          <a:solidFill>
                            <a:schemeClr val="accent5">
                              <a:lumMod val="75000"/>
                            </a:schemeClr>
                          </a:solidFill>
                          <a:effectLst/>
                          <a:latin typeface="Consolas" panose="020B0609020204030204" pitchFamily="49" charset="0"/>
                          <a:ea typeface="+mn-ea"/>
                          <a:cs typeface="+mn-cs"/>
                        </a:rPr>
                        <a:t>self</a:t>
                      </a:r>
                      <a:r>
                        <a:rPr lang="en-US" sz="1600" b="0" kern="1200" dirty="0" err="1">
                          <a:solidFill>
                            <a:schemeClr val="dk1"/>
                          </a:solidFill>
                          <a:effectLst/>
                          <a:latin typeface="Consolas" panose="020B0609020204030204" pitchFamily="49" charset="0"/>
                          <a:ea typeface="+mn-ea"/>
                          <a:cs typeface="+mn-cs"/>
                        </a:rPr>
                        <a:t>.</a:t>
                      </a:r>
                      <a:r>
                        <a:rPr lang="en-US" sz="1600" b="0" kern="1200" dirty="0" err="1">
                          <a:solidFill>
                            <a:srgbClr val="7030A0"/>
                          </a:solidFill>
                          <a:effectLst/>
                          <a:latin typeface="Consolas" panose="020B0609020204030204" pitchFamily="49" charset="0"/>
                          <a:ea typeface="+mn-ea"/>
                          <a:cs typeface="+mn-cs"/>
                        </a:rPr>
                        <a:t>Gene_Mutation</a:t>
                      </a:r>
                      <a:r>
                        <a:rPr lang="en-US" sz="1600" b="0" kern="1200" dirty="0">
                          <a:solidFill>
                            <a:schemeClr val="dk1"/>
                          </a:solidFill>
                          <a:effectLst/>
                          <a:latin typeface="Consolas" panose="020B0609020204030204" pitchFamily="49" charset="0"/>
                          <a:ea typeface="+mn-ea"/>
                          <a:cs typeface="+mn-cs"/>
                        </a:rPr>
                        <a:t>())</a:t>
                      </a:r>
                    </a:p>
                    <a:p>
                      <a:r>
                        <a:rPr lang="en-US" sz="1600" b="0" kern="1200" dirty="0">
                          <a:solidFill>
                            <a:schemeClr val="dk1"/>
                          </a:solidFill>
                          <a:effectLst/>
                          <a:latin typeface="Consolas" panose="020B0609020204030204" pitchFamily="49" charset="0"/>
                          <a:ea typeface="+mn-ea"/>
                          <a:cs typeface="+mn-cs"/>
                        </a:rPr>
                        <a:t>48.    </a:t>
                      </a:r>
                      <a:r>
                        <a:rPr lang="en-US" sz="1600" b="0" kern="1200" dirty="0">
                          <a:solidFill>
                            <a:schemeClr val="accent6">
                              <a:lumMod val="75000"/>
                            </a:schemeClr>
                          </a:solidFill>
                          <a:effectLst/>
                          <a:latin typeface="Consolas" panose="020B0609020204030204" pitchFamily="49" charset="0"/>
                          <a:ea typeface="+mn-ea"/>
                          <a:cs typeface="+mn-cs"/>
                        </a:rPr>
                        <a:t># Returns the child chromosome</a:t>
                      </a:r>
                    </a:p>
                    <a:p>
                      <a:r>
                        <a:rPr lang="en-US" sz="1600" b="0" kern="1200" dirty="0">
                          <a:solidFill>
                            <a:schemeClr val="dk1"/>
                          </a:solidFill>
                          <a:effectLst/>
                          <a:latin typeface="Consolas" panose="020B0609020204030204" pitchFamily="49" charset="0"/>
                          <a:ea typeface="+mn-ea"/>
                          <a:cs typeface="+mn-cs"/>
                        </a:rPr>
                        <a:t>49</a:t>
                      </a:r>
                      <a:r>
                        <a:rPr lang="vi-VN" sz="1600" b="0" kern="1200" dirty="0">
                          <a:solidFill>
                            <a:schemeClr val="dk1"/>
                          </a:solidFill>
                          <a:effectLst/>
                          <a:latin typeface="Consolas" panose="020B0609020204030204" pitchFamily="49" charset="0"/>
                          <a:ea typeface="+mn-ea"/>
                          <a:cs typeface="+mn-cs"/>
                        </a:rPr>
                        <a:t>.    </a:t>
                      </a:r>
                      <a:r>
                        <a:rPr lang="en-US" sz="1600" b="0" kern="1200" dirty="0">
                          <a:solidFill>
                            <a:schemeClr val="accent5">
                              <a:lumMod val="75000"/>
                            </a:schemeClr>
                          </a:solidFill>
                          <a:effectLst/>
                          <a:latin typeface="Consolas" panose="020B0609020204030204" pitchFamily="49" charset="0"/>
                          <a:ea typeface="+mn-ea"/>
                          <a:cs typeface="+mn-cs"/>
                        </a:rPr>
                        <a:t>return</a:t>
                      </a:r>
                      <a:r>
                        <a:rPr lang="en-US" sz="1600" b="0" kern="1200" dirty="0">
                          <a:solidFill>
                            <a:schemeClr val="dk1"/>
                          </a:solidFill>
                          <a:effectLst/>
                          <a:latin typeface="Consolas" panose="020B0609020204030204" pitchFamily="49" charset="0"/>
                          <a:ea typeface="+mn-ea"/>
                          <a:cs typeface="+mn-cs"/>
                        </a:rPr>
                        <a:t> </a:t>
                      </a:r>
                      <a:r>
                        <a:rPr lang="en-US" sz="1600" b="0" kern="1200" dirty="0">
                          <a:solidFill>
                            <a:srgbClr val="7030A0"/>
                          </a:solidFill>
                          <a:effectLst/>
                          <a:latin typeface="Consolas" panose="020B0609020204030204" pitchFamily="49" charset="0"/>
                          <a:ea typeface="+mn-ea"/>
                          <a:cs typeface="+mn-cs"/>
                        </a:rPr>
                        <a:t>Individual</a:t>
                      </a:r>
                      <a:r>
                        <a:rPr lang="en-US" sz="1600" b="0" kern="1200" dirty="0">
                          <a:solidFill>
                            <a:schemeClr val="dk1"/>
                          </a:solidFill>
                          <a:effectLst/>
                          <a:latin typeface="Consolas" panose="020B0609020204030204" pitchFamily="49" charset="0"/>
                          <a:ea typeface="+mn-ea"/>
                          <a:cs typeface="+mn-cs"/>
                        </a:rPr>
                        <a:t>(</a:t>
                      </a:r>
                      <a:r>
                        <a:rPr lang="en-US" sz="1600" b="0" kern="1200" dirty="0" err="1">
                          <a:solidFill>
                            <a:srgbClr val="7030A0"/>
                          </a:solidFill>
                          <a:effectLst/>
                          <a:latin typeface="Consolas" panose="020B0609020204030204" pitchFamily="49" charset="0"/>
                          <a:ea typeface="+mn-ea"/>
                          <a:cs typeface="+mn-cs"/>
                        </a:rPr>
                        <a:t>Child_Chromosome</a:t>
                      </a:r>
                      <a:r>
                        <a:rPr lang="en-US" sz="1600" b="0" kern="1200" dirty="0">
                          <a:solidFill>
                            <a:schemeClr val="dk1"/>
                          </a:solidFill>
                          <a:effectLst/>
                          <a:latin typeface="Consolas" panose="020B0609020204030204" pitchFamily="49" charset="0"/>
                          <a:ea typeface="+mn-ea"/>
                          <a:cs typeface="+mn-cs"/>
                        </a:rPr>
                        <a: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583971301"/>
                  </a:ext>
                </a:extLst>
              </a:tr>
            </a:tbl>
          </a:graphicData>
        </a:graphic>
      </p:graphicFrame>
    </p:spTree>
    <p:extLst>
      <p:ext uri="{BB962C8B-B14F-4D97-AF65-F5344CB8AC3E}">
        <p14:creationId xmlns:p14="http://schemas.microsoft.com/office/powerpoint/2010/main" val="2878748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4" y="953278"/>
            <a:ext cx="6187741" cy="527892"/>
          </a:xfrm>
          <a:prstGeom prst="rect">
            <a:avLst/>
          </a:prstGeom>
          <a:noFill/>
        </p:spPr>
        <p:txBody>
          <a:bodyPr wrap="square" rtlCol="0">
            <a:noAutofit/>
          </a:bodyPr>
          <a:lstStyle/>
          <a:p>
            <a:pPr marL="457200" indent="-457200">
              <a:buFont typeface="+mj-lt"/>
              <a:buAutoNum type="arabicPeriod" startAt="9"/>
            </a:pPr>
            <a:r>
              <a:rPr lang="en-US" sz="2400" b="1" dirty="0" err="1">
                <a:latin typeface="Times New Roman" panose="02020603050405020304" charset="0"/>
                <a:cs typeface="Times New Roman" panose="02020603050405020304" charset="0"/>
              </a:rPr>
              <a:t>Ứng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dụng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phương</a:t>
            </a:r>
            <a:r>
              <a:rPr lang="en-US" sz="2400" b="1" dirty="0">
                <a:latin typeface="Times New Roman" panose="02020603050405020304" charset="0"/>
                <a:cs typeface="Times New Roman" panose="02020603050405020304" charset="0"/>
              </a:rPr>
              <a:t> </a:t>
            </a:r>
            <a:r>
              <a:rPr lang="en-US" sz="2400" b="1" dirty="0" err="1">
                <a:latin typeface="Times New Roman" panose="02020603050405020304" charset="0"/>
                <a:cs typeface="Times New Roman" panose="02020603050405020304" charset="0"/>
              </a:rPr>
              <a:t>pháp</a:t>
            </a:r>
            <a:r>
              <a:rPr lang="en-US" sz="2400" b="1" dirty="0">
                <a:latin typeface="Times New Roman" panose="02020603050405020304" charset="0"/>
                <a:cs typeface="Times New Roman" panose="02020603050405020304" charset="0"/>
              </a:rPr>
              <a:t> </a:t>
            </a:r>
            <a:r>
              <a:rPr lang="vi-VN" sz="2400" b="1" dirty="0">
                <a:latin typeface="Times New Roman" panose="02020603050405020304" charset="0"/>
                <a:cs typeface="Times New Roman" panose="02020603050405020304" charset="0"/>
              </a:rPr>
              <a:t>Shuffle Mutation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7" name="Table 6">
            <a:extLst>
              <a:ext uri="{FF2B5EF4-FFF2-40B4-BE49-F238E27FC236}">
                <a16:creationId xmlns:a16="http://schemas.microsoft.com/office/drawing/2014/main" id="{845B1CD9-47C5-303C-406F-F07A0AADAE2B}"/>
              </a:ext>
            </a:extLst>
          </p:cNvPr>
          <p:cNvGraphicFramePr>
            <a:graphicFrameLocks noGrp="1"/>
          </p:cNvGraphicFramePr>
          <p:nvPr>
            <p:extLst>
              <p:ext uri="{D42A27DB-BD31-4B8C-83A1-F6EECF244321}">
                <p14:modId xmlns:p14="http://schemas.microsoft.com/office/powerpoint/2010/main" val="3549197394"/>
              </p:ext>
            </p:extLst>
          </p:nvPr>
        </p:nvGraphicFramePr>
        <p:xfrm>
          <a:off x="795337" y="1661620"/>
          <a:ext cx="8128000" cy="2200783"/>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386460211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21. </a:t>
                      </a:r>
                      <a:r>
                        <a:rPr lang="en-US" sz="1800" b="0" kern="1200" dirty="0">
                          <a:solidFill>
                            <a:schemeClr val="accent6">
                              <a:lumMod val="75000"/>
                            </a:schemeClr>
                          </a:solidFill>
                          <a:effectLst/>
                          <a:latin typeface="Consolas" panose="020B0609020204030204" pitchFamily="49" charset="0"/>
                          <a:ea typeface="+mn-ea"/>
                          <a:cs typeface="+mn-cs"/>
                        </a:rPr>
                        <a:t># The 'Gene Mutation' function is used to create mutated genes</a:t>
                      </a:r>
                    </a:p>
                    <a:p>
                      <a:pPr>
                        <a:lnSpc>
                          <a:spcPct val="130000"/>
                        </a:lnSpc>
                      </a:pPr>
                      <a:r>
                        <a:rPr lang="en-US" sz="1800" b="0" kern="1200" dirty="0">
                          <a:solidFill>
                            <a:schemeClr val="dk1"/>
                          </a:solidFill>
                          <a:effectLst/>
                          <a:latin typeface="Consolas" panose="020B0609020204030204" pitchFamily="49" charset="0"/>
                          <a:ea typeface="+mn-ea"/>
                          <a:cs typeface="+mn-cs"/>
                        </a:rPr>
                        <a:t>22. </a:t>
                      </a:r>
                      <a:r>
                        <a:rPr lang="en-US" sz="1800" b="0" kern="1200" dirty="0">
                          <a:solidFill>
                            <a:schemeClr val="accent5">
                              <a:lumMod val="75000"/>
                            </a:schemeClr>
                          </a:solidFill>
                          <a:effectLst/>
                          <a:latin typeface="Consolas" panose="020B0609020204030204" pitchFamily="49" charset="0"/>
                          <a:ea typeface="+mn-ea"/>
                          <a:cs typeface="+mn-cs"/>
                        </a:rPr>
                        <a:t>def</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rgbClr val="7030A0"/>
                          </a:solidFill>
                          <a:effectLst/>
                          <a:latin typeface="Consolas" panose="020B0609020204030204" pitchFamily="49" charset="0"/>
                          <a:ea typeface="+mn-ea"/>
                          <a:cs typeface="+mn-cs"/>
                        </a:rPr>
                        <a:t>Gene_Mutation</a:t>
                      </a:r>
                      <a:r>
                        <a:rPr lang="en-US" sz="1800" b="0" kern="1200" dirty="0">
                          <a:solidFill>
                            <a:schemeClr val="dk1"/>
                          </a:solidFill>
                          <a:effectLst/>
                          <a:latin typeface="Consolas" panose="020B0609020204030204" pitchFamily="49" charset="0"/>
                          <a:ea typeface="+mn-ea"/>
                          <a:cs typeface="+mn-cs"/>
                        </a:rPr>
                        <a:t>(</a:t>
                      </a:r>
                      <a:r>
                        <a:rPr lang="en-US" sz="1800" b="0" kern="1200" dirty="0">
                          <a:solidFill>
                            <a:schemeClr val="accent5">
                              <a:lumMod val="75000"/>
                            </a:schemeClr>
                          </a:solidFill>
                          <a:effectLst/>
                          <a:latin typeface="Consolas" panose="020B0609020204030204" pitchFamily="49" charset="0"/>
                          <a:ea typeface="+mn-ea"/>
                          <a:cs typeface="+mn-cs"/>
                        </a:rPr>
                        <a:t>self</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23.     </a:t>
                      </a:r>
                      <a:r>
                        <a:rPr lang="en-US" sz="1800" b="0" kern="1200" dirty="0">
                          <a:solidFill>
                            <a:schemeClr val="accent5">
                              <a:lumMod val="75000"/>
                            </a:schemeClr>
                          </a:solidFill>
                          <a:effectLst/>
                          <a:latin typeface="Consolas" panose="020B0609020204030204" pitchFamily="49" charset="0"/>
                          <a:ea typeface="+mn-ea"/>
                          <a:cs typeface="+mn-cs"/>
                        </a:rPr>
                        <a:t>global</a:t>
                      </a:r>
                      <a:r>
                        <a:rPr lang="en-US" sz="1800" b="0" kern="1200" dirty="0">
                          <a:solidFill>
                            <a:schemeClr val="dk1"/>
                          </a:solidFill>
                          <a:effectLst/>
                          <a:latin typeface="Consolas" panose="020B0609020204030204" pitchFamily="49" charset="0"/>
                          <a:ea typeface="+mn-ea"/>
                          <a:cs typeface="+mn-cs"/>
                        </a:rPr>
                        <a:t> </a:t>
                      </a:r>
                      <a:r>
                        <a:rPr lang="en-US" sz="1800" b="0" kern="1200" dirty="0">
                          <a:solidFill>
                            <a:srgbClr val="7030A0"/>
                          </a:solidFill>
                          <a:effectLst/>
                          <a:latin typeface="Consolas" panose="020B0609020204030204" pitchFamily="49" charset="0"/>
                          <a:ea typeface="+mn-ea"/>
                          <a:cs typeface="+mn-cs"/>
                        </a:rPr>
                        <a:t>Genes</a:t>
                      </a:r>
                    </a:p>
                    <a:p>
                      <a:pPr>
                        <a:lnSpc>
                          <a:spcPct val="130000"/>
                        </a:lnSpc>
                      </a:pPr>
                      <a:r>
                        <a:rPr lang="en-US" sz="1800" b="0" kern="1200" dirty="0">
                          <a:solidFill>
                            <a:schemeClr val="dk1"/>
                          </a:solidFill>
                          <a:effectLst/>
                          <a:latin typeface="Consolas" panose="020B0609020204030204" pitchFamily="49" charset="0"/>
                          <a:ea typeface="+mn-ea"/>
                          <a:cs typeface="+mn-cs"/>
                        </a:rPr>
                        <a:t>24.     </a:t>
                      </a:r>
                      <a:r>
                        <a:rPr lang="en-US" sz="1800" b="0" kern="1200" dirty="0">
                          <a:solidFill>
                            <a:srgbClr val="7030A0"/>
                          </a:solidFill>
                          <a:effectLst/>
                          <a:latin typeface="Consolas" panose="020B0609020204030204" pitchFamily="49" charset="0"/>
                          <a:ea typeface="+mn-ea"/>
                          <a:cs typeface="+mn-cs"/>
                        </a:rPr>
                        <a:t>Gen</a:t>
                      </a:r>
                      <a:r>
                        <a:rPr lang="en-US" sz="1800" b="0" kern="1200" dirty="0">
                          <a:solidFill>
                            <a:schemeClr val="dk1"/>
                          </a:solidFill>
                          <a:effectLst/>
                          <a:latin typeface="Consolas" panose="020B0609020204030204" pitchFamily="49" charset="0"/>
                          <a:ea typeface="+mn-ea"/>
                          <a:cs typeface="+mn-cs"/>
                        </a:rPr>
                        <a:t> = </a:t>
                      </a:r>
                      <a:r>
                        <a:rPr lang="en-US" sz="1800" b="0" kern="1200" dirty="0" err="1">
                          <a:solidFill>
                            <a:schemeClr val="dk1"/>
                          </a:solidFill>
                          <a:effectLst/>
                          <a:latin typeface="Consolas" panose="020B0609020204030204" pitchFamily="49" charset="0"/>
                          <a:ea typeface="+mn-ea"/>
                          <a:cs typeface="+mn-cs"/>
                        </a:rPr>
                        <a:t>random.choice</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Genes</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25.     </a:t>
                      </a:r>
                      <a:r>
                        <a:rPr lang="en-US" sz="1800" b="0" kern="1200" dirty="0">
                          <a:solidFill>
                            <a:schemeClr val="accent5">
                              <a:lumMod val="75000"/>
                            </a:schemeClr>
                          </a:solidFill>
                          <a:effectLst/>
                          <a:latin typeface="Consolas" panose="020B0609020204030204" pitchFamily="49" charset="0"/>
                          <a:ea typeface="+mn-ea"/>
                          <a:cs typeface="+mn-cs"/>
                        </a:rPr>
                        <a:t>return</a:t>
                      </a:r>
                      <a:r>
                        <a:rPr lang="en-US" sz="1800" b="0" kern="1200" dirty="0">
                          <a:solidFill>
                            <a:schemeClr val="dk1"/>
                          </a:solidFill>
                          <a:effectLst/>
                          <a:latin typeface="Consolas" panose="020B0609020204030204" pitchFamily="49" charset="0"/>
                          <a:ea typeface="+mn-ea"/>
                          <a:cs typeface="+mn-cs"/>
                        </a:rPr>
                        <a:t> </a:t>
                      </a:r>
                      <a:r>
                        <a:rPr lang="en-US" sz="1800" b="0" kern="1200" dirty="0">
                          <a:solidFill>
                            <a:srgbClr val="7030A0"/>
                          </a:solidFill>
                          <a:effectLst/>
                          <a:latin typeface="Consolas" panose="020B0609020204030204" pitchFamily="49" charset="0"/>
                          <a:ea typeface="+mn-ea"/>
                          <a:cs typeface="+mn-cs"/>
                        </a:rPr>
                        <a:t>Gen</a:t>
                      </a:r>
                    </a:p>
                  </a:txBody>
                  <a:tcPr/>
                </a:tc>
                <a:extLst>
                  <a:ext uri="{0D108BD9-81ED-4DB2-BD59-A6C34878D82A}">
                    <a16:rowId xmlns:a16="http://schemas.microsoft.com/office/drawing/2014/main" val="3583971301"/>
                  </a:ext>
                </a:extLst>
              </a:tr>
            </a:tbl>
          </a:graphicData>
        </a:graphic>
      </p:graphicFrame>
      <p:graphicFrame>
        <p:nvGraphicFramePr>
          <p:cNvPr id="6" name="Table 5">
            <a:extLst>
              <a:ext uri="{FF2B5EF4-FFF2-40B4-BE49-F238E27FC236}">
                <a16:creationId xmlns:a16="http://schemas.microsoft.com/office/drawing/2014/main" id="{FF9A91C9-0589-464F-63AA-0DD59ADDBCB3}"/>
              </a:ext>
            </a:extLst>
          </p:cNvPr>
          <p:cNvGraphicFramePr>
            <a:graphicFrameLocks noGrp="1"/>
          </p:cNvGraphicFramePr>
          <p:nvPr>
            <p:extLst>
              <p:ext uri="{D42A27DB-BD31-4B8C-83A1-F6EECF244321}">
                <p14:modId xmlns:p14="http://schemas.microsoft.com/office/powerpoint/2010/main" val="3360102532"/>
              </p:ext>
            </p:extLst>
          </p:nvPr>
        </p:nvGraphicFramePr>
        <p:xfrm>
          <a:off x="795337" y="4235328"/>
          <a:ext cx="8128000" cy="2200783"/>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3864602110"/>
                    </a:ext>
                  </a:extLst>
                </a:gridCol>
              </a:tblGrid>
              <a:tr h="370840">
                <a:tc>
                  <a:txBody>
                    <a:bodyPr/>
                    <a:lstStyle/>
                    <a:p>
                      <a:pPr>
                        <a:lnSpc>
                          <a:spcPct val="130000"/>
                        </a:lnSpc>
                      </a:pPr>
                      <a:r>
                        <a:rPr lang="en-US" sz="1800" b="0" kern="1200" dirty="0">
                          <a:solidFill>
                            <a:schemeClr val="dk1"/>
                          </a:solidFill>
                          <a:effectLst/>
                          <a:latin typeface="Consolas" panose="020B0609020204030204" pitchFamily="49" charset="0"/>
                          <a:ea typeface="+mn-ea"/>
                          <a:cs typeface="+mn-cs"/>
                        </a:rPr>
                        <a:t>27.     </a:t>
                      </a:r>
                      <a:r>
                        <a:rPr lang="en-US" sz="1800" b="0" kern="1200" dirty="0">
                          <a:solidFill>
                            <a:schemeClr val="accent6">
                              <a:lumMod val="75000"/>
                            </a:schemeClr>
                          </a:solidFill>
                          <a:effectLst/>
                          <a:latin typeface="Consolas" panose="020B0609020204030204" pitchFamily="49" charset="0"/>
                          <a:ea typeface="+mn-ea"/>
                          <a:cs typeface="+mn-cs"/>
                        </a:rPr>
                        <a:t># Create chromosomes</a:t>
                      </a:r>
                    </a:p>
                    <a:p>
                      <a:pPr>
                        <a:lnSpc>
                          <a:spcPct val="130000"/>
                        </a:lnSpc>
                      </a:pPr>
                      <a:r>
                        <a:rPr lang="en-US" sz="1800" b="0" kern="1200" dirty="0">
                          <a:solidFill>
                            <a:schemeClr val="dk1"/>
                          </a:solidFill>
                          <a:effectLst/>
                          <a:latin typeface="Consolas" panose="020B0609020204030204" pitchFamily="49" charset="0"/>
                          <a:ea typeface="+mn-ea"/>
                          <a:cs typeface="+mn-cs"/>
                        </a:rPr>
                        <a:t>28.     </a:t>
                      </a:r>
                      <a:r>
                        <a:rPr lang="en-US" sz="1800" b="0" kern="1200" dirty="0">
                          <a:solidFill>
                            <a:schemeClr val="accent5">
                              <a:lumMod val="75000"/>
                            </a:schemeClr>
                          </a:solidFill>
                          <a:effectLst/>
                          <a:latin typeface="Consolas" panose="020B0609020204030204" pitchFamily="49" charset="0"/>
                          <a:ea typeface="+mn-ea"/>
                          <a:cs typeface="+mn-cs"/>
                        </a:rPr>
                        <a:t>def</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rgbClr val="7030A0"/>
                          </a:solidFill>
                          <a:effectLst/>
                          <a:latin typeface="Consolas" panose="020B0609020204030204" pitchFamily="49" charset="0"/>
                          <a:ea typeface="+mn-ea"/>
                          <a:cs typeface="+mn-cs"/>
                        </a:rPr>
                        <a:t>Create_Chromosome</a:t>
                      </a:r>
                      <a:r>
                        <a:rPr lang="en-US" sz="1800" b="0" kern="1200" dirty="0">
                          <a:solidFill>
                            <a:schemeClr val="dk1"/>
                          </a:solidFill>
                          <a:effectLst/>
                          <a:latin typeface="Consolas" panose="020B0609020204030204" pitchFamily="49" charset="0"/>
                          <a:ea typeface="+mn-ea"/>
                          <a:cs typeface="+mn-cs"/>
                        </a:rPr>
                        <a:t>(</a:t>
                      </a:r>
                      <a:r>
                        <a:rPr lang="en-US" sz="1800" b="0" kern="1200" dirty="0">
                          <a:solidFill>
                            <a:schemeClr val="accent5">
                              <a:lumMod val="75000"/>
                            </a:schemeClr>
                          </a:solidFill>
                          <a:effectLst/>
                          <a:latin typeface="Consolas" panose="020B0609020204030204" pitchFamily="49" charset="0"/>
                          <a:ea typeface="+mn-ea"/>
                          <a:cs typeface="+mn-cs"/>
                        </a:rPr>
                        <a:t>self</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29.         </a:t>
                      </a:r>
                      <a:r>
                        <a:rPr lang="en-US" sz="1800" b="0" kern="1200" dirty="0">
                          <a:solidFill>
                            <a:schemeClr val="accent5">
                              <a:lumMod val="75000"/>
                            </a:schemeClr>
                          </a:solidFill>
                          <a:effectLst/>
                          <a:latin typeface="Consolas" panose="020B0609020204030204" pitchFamily="49" charset="0"/>
                          <a:ea typeface="+mn-ea"/>
                          <a:cs typeface="+mn-cs"/>
                        </a:rPr>
                        <a:t>global</a:t>
                      </a:r>
                      <a:r>
                        <a:rPr lang="en-US" sz="1800" b="0" kern="1200" dirty="0">
                          <a:solidFill>
                            <a:schemeClr val="dk1"/>
                          </a:solidFill>
                          <a:effectLst/>
                          <a:latin typeface="Consolas" panose="020B0609020204030204" pitchFamily="49" charset="0"/>
                          <a:ea typeface="+mn-ea"/>
                          <a:cs typeface="+mn-cs"/>
                        </a:rPr>
                        <a:t> </a:t>
                      </a:r>
                      <a:r>
                        <a:rPr lang="en-US" sz="1800" b="0" kern="1200" dirty="0">
                          <a:solidFill>
                            <a:srgbClr val="7030A0"/>
                          </a:solidFill>
                          <a:effectLst/>
                          <a:latin typeface="Consolas" panose="020B0609020204030204" pitchFamily="49" charset="0"/>
                          <a:ea typeface="+mn-ea"/>
                          <a:cs typeface="+mn-cs"/>
                        </a:rPr>
                        <a:t>Target</a:t>
                      </a:r>
                    </a:p>
                    <a:p>
                      <a:pPr>
                        <a:lnSpc>
                          <a:spcPct val="130000"/>
                        </a:lnSpc>
                      </a:pPr>
                      <a:r>
                        <a:rPr lang="en-US" sz="1800" b="0" kern="1200" dirty="0">
                          <a:solidFill>
                            <a:schemeClr val="dk1"/>
                          </a:solidFill>
                          <a:effectLst/>
                          <a:latin typeface="Consolas" panose="020B0609020204030204" pitchFamily="49" charset="0"/>
                          <a:ea typeface="+mn-ea"/>
                          <a:cs typeface="+mn-cs"/>
                        </a:rPr>
                        <a:t>30.         </a:t>
                      </a:r>
                      <a:r>
                        <a:rPr lang="en-US" sz="1800" b="0" kern="1200" dirty="0" err="1">
                          <a:solidFill>
                            <a:srgbClr val="7030A0"/>
                          </a:solidFill>
                          <a:effectLst/>
                          <a:latin typeface="Consolas" panose="020B0609020204030204" pitchFamily="49" charset="0"/>
                          <a:ea typeface="+mn-ea"/>
                          <a:cs typeface="+mn-cs"/>
                        </a:rPr>
                        <a:t>Chromosome_Len</a:t>
                      </a:r>
                      <a:r>
                        <a:rPr lang="en-US" sz="1800" b="0" kern="1200" dirty="0">
                          <a:solidFill>
                            <a:srgbClr val="7030A0"/>
                          </a:solidFill>
                          <a:effectLst/>
                          <a:latin typeface="Consolas" panose="020B0609020204030204" pitchFamily="49" charset="0"/>
                          <a:ea typeface="+mn-ea"/>
                          <a:cs typeface="+mn-cs"/>
                        </a:rPr>
                        <a:t> </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chemeClr val="dk1"/>
                          </a:solidFill>
                          <a:effectLst/>
                          <a:latin typeface="Consolas" panose="020B0609020204030204" pitchFamily="49" charset="0"/>
                          <a:ea typeface="+mn-ea"/>
                          <a:cs typeface="+mn-cs"/>
                        </a:rPr>
                        <a:t>len</a:t>
                      </a:r>
                      <a:r>
                        <a:rPr lang="en-US" sz="1800" b="0" kern="1200" dirty="0">
                          <a:solidFill>
                            <a:schemeClr val="dk1"/>
                          </a:solidFill>
                          <a:effectLst/>
                          <a:latin typeface="Consolas" panose="020B0609020204030204" pitchFamily="49" charset="0"/>
                          <a:ea typeface="+mn-ea"/>
                          <a:cs typeface="+mn-cs"/>
                        </a:rPr>
                        <a:t>(</a:t>
                      </a:r>
                      <a:r>
                        <a:rPr lang="en-US" sz="1800" b="0" kern="1200" dirty="0">
                          <a:solidFill>
                            <a:srgbClr val="7030A0"/>
                          </a:solidFill>
                          <a:effectLst/>
                          <a:latin typeface="Consolas" panose="020B0609020204030204" pitchFamily="49" charset="0"/>
                          <a:ea typeface="+mn-ea"/>
                          <a:cs typeface="+mn-cs"/>
                        </a:rPr>
                        <a:t>Target</a:t>
                      </a:r>
                      <a:r>
                        <a:rPr lang="en-US" sz="1800" b="0" kern="1200" dirty="0">
                          <a:solidFill>
                            <a:schemeClr val="dk1"/>
                          </a:solidFill>
                          <a:effectLst/>
                          <a:latin typeface="Consolas" panose="020B0609020204030204" pitchFamily="49" charset="0"/>
                          <a:ea typeface="+mn-ea"/>
                          <a:cs typeface="+mn-cs"/>
                        </a:rPr>
                        <a:t>)</a:t>
                      </a:r>
                    </a:p>
                    <a:p>
                      <a:pPr>
                        <a:lnSpc>
                          <a:spcPct val="130000"/>
                        </a:lnSpc>
                      </a:pPr>
                      <a:r>
                        <a:rPr lang="en-US" sz="1800" b="0" kern="1200" dirty="0">
                          <a:solidFill>
                            <a:schemeClr val="dk1"/>
                          </a:solidFill>
                          <a:effectLst/>
                          <a:latin typeface="Consolas" panose="020B0609020204030204" pitchFamily="49" charset="0"/>
                          <a:ea typeface="+mn-ea"/>
                          <a:cs typeface="+mn-cs"/>
                        </a:rPr>
                        <a:t>31.         </a:t>
                      </a:r>
                      <a:r>
                        <a:rPr lang="en-US" sz="1800" b="0" kern="1200" dirty="0">
                          <a:solidFill>
                            <a:schemeClr val="accent5">
                              <a:lumMod val="75000"/>
                            </a:schemeClr>
                          </a:solidFill>
                          <a:effectLst/>
                          <a:latin typeface="Consolas" panose="020B0609020204030204" pitchFamily="49" charset="0"/>
                          <a:ea typeface="+mn-ea"/>
                          <a:cs typeface="+mn-cs"/>
                        </a:rPr>
                        <a:t>return</a:t>
                      </a:r>
                      <a:r>
                        <a:rPr lang="en-US" sz="1800" b="0" kern="1200" dirty="0">
                          <a:solidFill>
                            <a:schemeClr val="dk1"/>
                          </a:solidFill>
                          <a:effectLst/>
                          <a:latin typeface="Consolas" panose="020B0609020204030204" pitchFamily="49" charset="0"/>
                          <a:ea typeface="+mn-ea"/>
                          <a:cs typeface="+mn-cs"/>
                        </a:rPr>
                        <a:t> [</a:t>
                      </a:r>
                      <a:r>
                        <a:rPr lang="en-US" sz="1800" b="0" kern="1200" dirty="0" err="1">
                          <a:solidFill>
                            <a:schemeClr val="accent5">
                              <a:lumMod val="75000"/>
                            </a:schemeClr>
                          </a:solidFill>
                          <a:effectLst/>
                          <a:latin typeface="Consolas" panose="020B0609020204030204" pitchFamily="49" charset="0"/>
                          <a:ea typeface="+mn-ea"/>
                          <a:cs typeface="+mn-cs"/>
                        </a:rPr>
                        <a:t>self</a:t>
                      </a:r>
                      <a:r>
                        <a:rPr lang="en-US" sz="1800" b="0" kern="1200" dirty="0" err="1">
                          <a:solidFill>
                            <a:schemeClr val="dk1"/>
                          </a:solidFill>
                          <a:effectLst/>
                          <a:latin typeface="Consolas" panose="020B0609020204030204" pitchFamily="49" charset="0"/>
                          <a:ea typeface="+mn-ea"/>
                          <a:cs typeface="+mn-cs"/>
                        </a:rPr>
                        <a:t>.</a:t>
                      </a:r>
                      <a:r>
                        <a:rPr lang="en-US" sz="1800" b="0" kern="1200" dirty="0" err="1">
                          <a:solidFill>
                            <a:srgbClr val="7030A0"/>
                          </a:solidFill>
                          <a:effectLst/>
                          <a:latin typeface="Consolas" panose="020B0609020204030204" pitchFamily="49" charset="0"/>
                          <a:ea typeface="+mn-ea"/>
                          <a:cs typeface="+mn-cs"/>
                        </a:rPr>
                        <a:t>Gene_Mutation</a:t>
                      </a:r>
                      <a:r>
                        <a:rPr lang="en-US" sz="1800" b="0" kern="1200" dirty="0">
                          <a:solidFill>
                            <a:schemeClr val="dk1"/>
                          </a:solidFill>
                          <a:effectLst/>
                          <a:latin typeface="Consolas" panose="020B0609020204030204" pitchFamily="49" charset="0"/>
                          <a:ea typeface="+mn-ea"/>
                          <a:cs typeface="+mn-cs"/>
                        </a:rPr>
                        <a:t>() </a:t>
                      </a:r>
                      <a:r>
                        <a:rPr lang="en-US" sz="1800" b="0" kern="1200" dirty="0">
                          <a:solidFill>
                            <a:schemeClr val="accent5">
                              <a:lumMod val="75000"/>
                            </a:schemeClr>
                          </a:solidFill>
                          <a:effectLst/>
                          <a:latin typeface="Consolas" panose="020B0609020204030204" pitchFamily="49" charset="0"/>
                          <a:ea typeface="+mn-ea"/>
                          <a:cs typeface="+mn-cs"/>
                        </a:rPr>
                        <a:t>for</a:t>
                      </a:r>
                      <a:r>
                        <a:rPr lang="en-US" sz="1800" b="0" kern="1200" dirty="0">
                          <a:solidFill>
                            <a:schemeClr val="dk1"/>
                          </a:solidFill>
                          <a:effectLst/>
                          <a:latin typeface="Consolas" panose="020B0609020204030204" pitchFamily="49" charset="0"/>
                          <a:ea typeface="+mn-ea"/>
                          <a:cs typeface="+mn-cs"/>
                        </a:rPr>
                        <a:t> _ </a:t>
                      </a:r>
                      <a:r>
                        <a:rPr lang="en-US" sz="1800" b="0" kern="1200" dirty="0">
                          <a:solidFill>
                            <a:schemeClr val="accent5">
                              <a:lumMod val="75000"/>
                            </a:schemeClr>
                          </a:solidFill>
                          <a:effectLst/>
                          <a:latin typeface="Consolas" panose="020B0609020204030204" pitchFamily="49" charset="0"/>
                          <a:ea typeface="+mn-ea"/>
                          <a:cs typeface="+mn-cs"/>
                        </a:rPr>
                        <a:t>in</a:t>
                      </a:r>
                      <a:r>
                        <a:rPr lang="en-US" sz="1800" b="0" kern="1200" dirty="0">
                          <a:solidFill>
                            <a:schemeClr val="dk1"/>
                          </a:solidFill>
                          <a:effectLst/>
                          <a:latin typeface="Consolas" panose="020B0609020204030204" pitchFamily="49" charset="0"/>
                          <a:ea typeface="+mn-ea"/>
                          <a:cs typeface="+mn-cs"/>
                        </a:rPr>
                        <a:t> range(</a:t>
                      </a:r>
                      <a:r>
                        <a:rPr lang="en-US" sz="1800" b="0" kern="1200" dirty="0" err="1">
                          <a:solidFill>
                            <a:srgbClr val="7030A0"/>
                          </a:solidFill>
                          <a:effectLst/>
                          <a:latin typeface="Consolas" panose="020B0609020204030204" pitchFamily="49" charset="0"/>
                          <a:ea typeface="+mn-ea"/>
                          <a:cs typeface="+mn-cs"/>
                        </a:rPr>
                        <a:t>Chromosome_Len</a:t>
                      </a:r>
                      <a:r>
                        <a:rPr lang="en-US" sz="1800" b="0" kern="1200" dirty="0">
                          <a:solidFill>
                            <a:schemeClr val="dk1"/>
                          </a:solidFill>
                          <a:effectLst/>
                          <a:latin typeface="Consolas" panose="020B0609020204030204" pitchFamily="49" charset="0"/>
                          <a:ea typeface="+mn-ea"/>
                          <a:cs typeface="+mn-cs"/>
                        </a:rPr>
                        <a:t>)]</a:t>
                      </a:r>
                    </a:p>
                  </a:txBody>
                  <a:tcPr/>
                </a:tc>
                <a:extLst>
                  <a:ext uri="{0D108BD9-81ED-4DB2-BD59-A6C34878D82A}">
                    <a16:rowId xmlns:a16="http://schemas.microsoft.com/office/drawing/2014/main" val="3583971301"/>
                  </a:ext>
                </a:extLst>
              </a:tr>
            </a:tbl>
          </a:graphicData>
        </a:graphic>
      </p:graphicFrame>
    </p:spTree>
    <p:extLst>
      <p:ext uri="{BB962C8B-B14F-4D97-AF65-F5344CB8AC3E}">
        <p14:creationId xmlns:p14="http://schemas.microsoft.com/office/powerpoint/2010/main" val="174911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Round Diagonal Corner Rectangle 5">
            <a:extLst>
              <a:ext uri="{FF2B5EF4-FFF2-40B4-BE49-F238E27FC236}">
                <a16:creationId xmlns:a16="http://schemas.microsoft.com/office/drawing/2014/main" id="{F50DF291-DB55-D779-FFED-60008474564A}"/>
              </a:ext>
            </a:extLst>
          </p:cNvPr>
          <p:cNvSpPr/>
          <p:nvPr/>
        </p:nvSpPr>
        <p:spPr>
          <a:xfrm>
            <a:off x="2479295" y="3178175"/>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THỰC HIỆN LẦN 1</a:t>
            </a:r>
          </a:p>
        </p:txBody>
      </p:sp>
    </p:spTree>
    <p:extLst>
      <p:ext uri="{BB962C8B-B14F-4D97-AF65-F5344CB8AC3E}">
        <p14:creationId xmlns:p14="http://schemas.microsoft.com/office/powerpoint/2010/main" val="1055968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4"/>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pic>
        <p:nvPicPr>
          <p:cNvPr id="6" name="Processing_1_Demo">
            <a:hlinkClick r:id="" action="ppaction://media"/>
            <a:extLst>
              <a:ext uri="{FF2B5EF4-FFF2-40B4-BE49-F238E27FC236}">
                <a16:creationId xmlns:a16="http://schemas.microsoft.com/office/drawing/2014/main" id="{6FA17E9A-67A0-1EDC-3CEF-18AB28CA5B9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0056" y="1540881"/>
            <a:ext cx="8198562" cy="4389647"/>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997259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22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6" name="Table 5">
            <a:extLst>
              <a:ext uri="{FF2B5EF4-FFF2-40B4-BE49-F238E27FC236}">
                <a16:creationId xmlns:a16="http://schemas.microsoft.com/office/drawing/2014/main" id="{1A3D725D-6564-CC12-AAB3-5581C04E9D8E}"/>
              </a:ext>
            </a:extLst>
          </p:cNvPr>
          <p:cNvGraphicFramePr>
            <a:graphicFrameLocks noGrp="1"/>
          </p:cNvGraphicFramePr>
          <p:nvPr>
            <p:extLst>
              <p:ext uri="{D42A27DB-BD31-4B8C-83A1-F6EECF244321}">
                <p14:modId xmlns:p14="http://schemas.microsoft.com/office/powerpoint/2010/main" val="623924967"/>
              </p:ext>
            </p:extLst>
          </p:nvPr>
        </p:nvGraphicFramePr>
        <p:xfrm>
          <a:off x="905774" y="2383386"/>
          <a:ext cx="8410406"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410406">
                  <a:extLst>
                    <a:ext uri="{9D8B030D-6E8A-4147-A177-3AD203B41FA5}">
                      <a16:colId xmlns:a16="http://schemas.microsoft.com/office/drawing/2014/main" val="3864602110"/>
                    </a:ext>
                  </a:extLst>
                </a:gridCol>
              </a:tblGrid>
              <a:tr h="375096">
                <a:tc>
                  <a:txBody>
                    <a:bodyPr/>
                    <a:lstStyle/>
                    <a:p>
                      <a:pPr>
                        <a:lnSpc>
                          <a:spcPct val="130000"/>
                        </a:lnSpc>
                      </a:pPr>
                      <a:r>
                        <a:rPr lang="en-US" sz="1800" b="0" kern="1200" dirty="0">
                          <a:solidFill>
                            <a:schemeClr val="accent1">
                              <a:lumMod val="75000"/>
                            </a:schemeClr>
                          </a:solidFill>
                          <a:effectLst/>
                          <a:latin typeface="Consolas" panose="020B0609020204030204" pitchFamily="49" charset="0"/>
                          <a:ea typeface="+mn-ea"/>
                          <a:cs typeface="+mn-cs"/>
                        </a:rPr>
                        <a:t>Generation</a:t>
                      </a:r>
                      <a:r>
                        <a:rPr lang="en-US" sz="1800" b="0" kern="1200" dirty="0">
                          <a:solidFill>
                            <a:schemeClr val="dk1"/>
                          </a:solidFill>
                          <a:effectLst/>
                          <a:latin typeface="Consolas" panose="020B0609020204030204" pitchFamily="49" charset="0"/>
                          <a:ea typeface="+mn-ea"/>
                          <a:cs typeface="+mn-cs"/>
                        </a:rPr>
                        <a:t>: 10790 </a:t>
                      </a:r>
                    </a:p>
                    <a:p>
                      <a:pPr>
                        <a:lnSpc>
                          <a:spcPct val="130000"/>
                        </a:lnSpc>
                      </a:pPr>
                      <a:r>
                        <a:rPr lang="en-US" sz="1800" b="0" kern="1200" dirty="0">
                          <a:solidFill>
                            <a:schemeClr val="accent2">
                              <a:lumMod val="75000"/>
                            </a:schemeClr>
                          </a:solidFill>
                          <a:effectLst/>
                          <a:latin typeface="Consolas" panose="020B0609020204030204" pitchFamily="49" charset="0"/>
                          <a:ea typeface="+mn-ea"/>
                          <a:cs typeface="+mn-cs"/>
                        </a:rPr>
                        <a:t>String</a:t>
                      </a:r>
                      <a:r>
                        <a:rPr lang="en-US" sz="1800" b="0" kern="1200" dirty="0">
                          <a:solidFill>
                            <a:schemeClr val="dk1"/>
                          </a:solidFill>
                          <a:effectLst/>
                          <a:latin typeface="Consolas" panose="020B0609020204030204" pitchFamily="49" charset="0"/>
                          <a:ea typeface="+mn-ea"/>
                          <a:cs typeface="+mn-cs"/>
                        </a:rPr>
                        <a:t>: Can Tho University of Technology </a:t>
                      </a:r>
                    </a:p>
                    <a:p>
                      <a:pPr>
                        <a:lnSpc>
                          <a:spcPct val="130000"/>
                        </a:lnSpc>
                      </a:pPr>
                      <a:r>
                        <a:rPr lang="en-US" sz="1800" b="0" kern="1200" dirty="0">
                          <a:solidFill>
                            <a:srgbClr val="7030A0"/>
                          </a:solidFill>
                          <a:effectLst/>
                          <a:latin typeface="Consolas" panose="020B0609020204030204" pitchFamily="49" charset="0"/>
                          <a:ea typeface="+mn-ea"/>
                          <a:cs typeface="+mn-cs"/>
                        </a:rPr>
                        <a:t>Fitness</a:t>
                      </a:r>
                      <a:r>
                        <a:rPr lang="en-US" sz="1800" b="0" kern="1200" dirty="0">
                          <a:solidFill>
                            <a:schemeClr val="dk1"/>
                          </a:solidFill>
                          <a:effectLst/>
                          <a:latin typeface="Consolas" panose="020B0609020204030204" pitchFamily="49" charset="0"/>
                          <a:ea typeface="+mn-ea"/>
                          <a:cs typeface="+mn-cs"/>
                        </a:rPr>
                        <a:t>: 0</a:t>
                      </a:r>
                    </a:p>
                  </a:txBody>
                  <a:tcPr/>
                </a:tc>
                <a:extLst>
                  <a:ext uri="{0D108BD9-81ED-4DB2-BD59-A6C34878D82A}">
                    <a16:rowId xmlns:a16="http://schemas.microsoft.com/office/drawing/2014/main" val="3583971301"/>
                  </a:ext>
                </a:extLst>
              </a:tr>
            </a:tbl>
          </a:graphicData>
        </a:graphic>
      </p:graphicFrame>
    </p:spTree>
    <p:extLst>
      <p:ext uri="{BB962C8B-B14F-4D97-AF65-F5344CB8AC3E}">
        <p14:creationId xmlns:p14="http://schemas.microsoft.com/office/powerpoint/2010/main" val="693218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Round Diagonal Corner Rectangle 5">
            <a:extLst>
              <a:ext uri="{FF2B5EF4-FFF2-40B4-BE49-F238E27FC236}">
                <a16:creationId xmlns:a16="http://schemas.microsoft.com/office/drawing/2014/main" id="{F50DF291-DB55-D779-FFED-60008474564A}"/>
              </a:ext>
            </a:extLst>
          </p:cNvPr>
          <p:cNvSpPr/>
          <p:nvPr/>
        </p:nvSpPr>
        <p:spPr>
          <a:xfrm>
            <a:off x="2479295" y="3178175"/>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THỰC HIỆN LẦN 2</a:t>
            </a:r>
          </a:p>
        </p:txBody>
      </p:sp>
    </p:spTree>
    <p:extLst>
      <p:ext uri="{BB962C8B-B14F-4D97-AF65-F5344CB8AC3E}">
        <p14:creationId xmlns:p14="http://schemas.microsoft.com/office/powerpoint/2010/main" val="2373743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336430"/>
            <a:ext cx="9501505" cy="6364725"/>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5" name="Text Box 2">
            <a:extLst>
              <a:ext uri="{FF2B5EF4-FFF2-40B4-BE49-F238E27FC236}">
                <a16:creationId xmlns:a16="http://schemas.microsoft.com/office/drawing/2014/main" id="{2350025D-B706-95D2-C849-4704027146B5}"/>
              </a:ext>
            </a:extLst>
          </p:cNvPr>
          <p:cNvSpPr txBox="1"/>
          <p:nvPr/>
        </p:nvSpPr>
        <p:spPr>
          <a:xfrm>
            <a:off x="434556" y="1976120"/>
            <a:ext cx="529590" cy="511810"/>
          </a:xfrm>
          <a:prstGeom prst="rect">
            <a:avLst/>
          </a:prstGeom>
          <a:noFill/>
        </p:spPr>
        <p:txBody>
          <a:bodyPr wrap="none" rtlCol="0" anchor="t">
            <a:noAutofit/>
          </a:bodyPr>
          <a:lstStyle/>
          <a:p>
            <a:endParaRPr lang="en-US">
              <a:cs typeface="Times New Roman" panose="02020603050405020304" charset="0"/>
              <a:sym typeface="Wingdings" panose="05000000000000000000" charset="0"/>
            </a:endParaRPr>
          </a:p>
        </p:txBody>
      </p:sp>
      <p:sp>
        <p:nvSpPr>
          <p:cNvPr id="3" name="Hexagon 2">
            <a:extLst>
              <a:ext uri="{FF2B5EF4-FFF2-40B4-BE49-F238E27FC236}">
                <a16:creationId xmlns:a16="http://schemas.microsoft.com/office/drawing/2014/main" id="{E84732D5-B853-8C9D-8F52-D5B8B9192AFF}"/>
              </a:ext>
            </a:extLst>
          </p:cNvPr>
          <p:cNvSpPr/>
          <p:nvPr/>
        </p:nvSpPr>
        <p:spPr>
          <a:xfrm>
            <a:off x="434556" y="1855470"/>
            <a:ext cx="3486150" cy="3147060"/>
          </a:xfrm>
          <a:prstGeom prst="hexagon">
            <a:avLst/>
          </a:prstGeom>
          <a:ln w="12700" cmpd="sng">
            <a:solidFill>
              <a:schemeClr val="accent1">
                <a:shade val="50000"/>
              </a:schemeClr>
            </a:solidFill>
            <a:prstDash val="solid"/>
          </a:ln>
        </p:spPr>
        <p:style>
          <a:lnRef idx="0">
            <a:srgbClr val="FFFFFF"/>
          </a:lnRef>
          <a:fillRef idx="2">
            <a:schemeClr val="accent1"/>
          </a:fillRef>
          <a:effectRef idx="0">
            <a:srgbClr val="FFFFFF"/>
          </a:effectRef>
          <a:fontRef idx="minor">
            <a:schemeClr val="lt1"/>
          </a:fontRef>
        </p:style>
        <p:txBody>
          <a:bodyPr rtlCol="0" anchor="ctr"/>
          <a:lstStyle/>
          <a:p>
            <a:pPr algn="ctr"/>
            <a:r>
              <a:rPr lang="vi-VN" altLang="en-US" sz="3000" b="1" dirty="0">
                <a:latin typeface="Times New Roman" panose="02020603050405020304" charset="0"/>
                <a:cs typeface="Times New Roman" panose="02020603050405020304" charset="0"/>
                <a:sym typeface="+mn-ea"/>
              </a:rPr>
              <a:t>NỘI DUNG BÁO CÁO</a:t>
            </a:r>
            <a:r>
              <a:rPr lang="vi-VN" altLang="en-US" sz="2400" b="1" dirty="0">
                <a:latin typeface="Times New Roman" panose="02020603050405020304" charset="0"/>
                <a:cs typeface="Times New Roman" panose="02020603050405020304" charset="0"/>
                <a:sym typeface="+mn-ea"/>
              </a:rPr>
              <a:t> </a:t>
            </a:r>
          </a:p>
        </p:txBody>
      </p:sp>
      <p:sp>
        <p:nvSpPr>
          <p:cNvPr id="6" name="Text Box 13">
            <a:extLst>
              <a:ext uri="{FF2B5EF4-FFF2-40B4-BE49-F238E27FC236}">
                <a16:creationId xmlns:a16="http://schemas.microsoft.com/office/drawing/2014/main" id="{5D3307E8-8B84-3C81-6234-16B12917E99E}"/>
              </a:ext>
            </a:extLst>
          </p:cNvPr>
          <p:cNvSpPr txBox="1"/>
          <p:nvPr/>
        </p:nvSpPr>
        <p:spPr>
          <a:xfrm>
            <a:off x="4246677" y="1779587"/>
            <a:ext cx="5356129" cy="3298825"/>
          </a:xfrm>
          <a:prstGeom prst="rect">
            <a:avLst/>
          </a:prstGeom>
          <a:noFill/>
        </p:spPr>
        <p:txBody>
          <a:bodyPr wrap="square" rtlCol="0">
            <a:noAutofit/>
          </a:bodyPr>
          <a:lstStyle/>
          <a:p>
            <a:pPr marL="514350" indent="-514350">
              <a:buFont typeface="+mj-lt"/>
              <a:buAutoNum type="romanUcPeriod"/>
            </a:pPr>
            <a:r>
              <a:rPr lang="vi-VN" altLang="en-US" sz="2400" b="1" dirty="0">
                <a:latin typeface="Times New Roman" panose="02020603050405020304" charset="0"/>
                <a:cs typeface="Times New Roman" panose="02020603050405020304" charset="0"/>
              </a:rPr>
              <a:t>GIỚI THIỆU TỔNG QUAN</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CƠ SỞ LÝ THUYẾT</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PHƯƠNG PHÁP THỰC HIỆN</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KẾT QUẢ </a:t>
            </a:r>
          </a:p>
          <a:p>
            <a:pPr marL="514350" indent="-514350">
              <a:buFont typeface="+mj-lt"/>
              <a:buAutoNum type="romanUcPeriod"/>
            </a:pPr>
            <a:endParaRPr lang="vi-VN" altLang="en-US" sz="2400" b="1" dirty="0">
              <a:latin typeface="Times New Roman" panose="02020603050405020304" charset="0"/>
              <a:cs typeface="Times New Roman" panose="02020603050405020304" charset="0"/>
            </a:endParaRPr>
          </a:p>
          <a:p>
            <a:pPr marL="514350" indent="-514350">
              <a:buFont typeface="+mj-lt"/>
              <a:buAutoNum type="romanUcPeriod"/>
            </a:pPr>
            <a:r>
              <a:rPr lang="vi-VN" altLang="en-US" sz="2400" b="1" dirty="0">
                <a:latin typeface="Times New Roman" panose="02020603050405020304" charset="0"/>
                <a:cs typeface="Times New Roman" panose="02020603050405020304" charset="0"/>
              </a:rPr>
              <a:t>ĐÁNH GIÁ VÀ KẾT LUẬN</a:t>
            </a:r>
          </a:p>
        </p:txBody>
      </p:sp>
    </p:spTree>
    <p:extLst>
      <p:ext uri="{BB962C8B-B14F-4D97-AF65-F5344CB8AC3E}">
        <p14:creationId xmlns:p14="http://schemas.microsoft.com/office/powerpoint/2010/main" val="3095746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fade">
                                      <p:cBhvr>
                                        <p:cTn id="17" dur="500"/>
                                        <p:tgtEl>
                                          <p:spTgt spid="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6" end="6"/>
                                            </p:txEl>
                                          </p:spTgt>
                                        </p:tgtEl>
                                        <p:attrNameLst>
                                          <p:attrName>style.visibility</p:attrName>
                                        </p:attrNameLst>
                                      </p:cBhvr>
                                      <p:to>
                                        <p:strVal val="visible"/>
                                      </p:to>
                                    </p:set>
                                    <p:animEffect transition="in" filter="fade">
                                      <p:cBhvr>
                                        <p:cTn id="22" dur="500"/>
                                        <p:tgtEl>
                                          <p:spTgt spid="6">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animEffect transition="in" filter="fade">
                                      <p:cBhvr>
                                        <p:cTn id="2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4"/>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pic>
        <p:nvPicPr>
          <p:cNvPr id="6" name="Processing_2_Demo">
            <a:hlinkClick r:id="" action="ppaction://media"/>
            <a:extLst>
              <a:ext uri="{FF2B5EF4-FFF2-40B4-BE49-F238E27FC236}">
                <a16:creationId xmlns:a16="http://schemas.microsoft.com/office/drawing/2014/main" id="{A3DE2CCC-577E-E126-8AB6-9D8BBC30881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98740" y="1312282"/>
            <a:ext cx="8393502" cy="4775464"/>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21765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32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2763053" cy="553998"/>
          </a:xfrm>
          <a:prstGeom prst="rect">
            <a:avLst/>
          </a:prstGeom>
          <a:noFill/>
        </p:spPr>
        <p:txBody>
          <a:bodyPr wrap="square" rtlCol="0">
            <a:spAutoFit/>
          </a:bodyPr>
          <a:lstStyle/>
          <a:p>
            <a:pPr marL="571500" indent="-571500">
              <a:buFont typeface="+mj-lt"/>
              <a:buAutoNum type="romanUcPeriod" startAt="4"/>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QUẢ</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4" y="953278"/>
            <a:ext cx="8965446" cy="841016"/>
          </a:xfrm>
          <a:prstGeom prst="rect">
            <a:avLst/>
          </a:prstGeom>
          <a:noFill/>
        </p:spPr>
        <p:txBody>
          <a:bodyPr wrap="square" rtlCol="0">
            <a:noAutofit/>
          </a:bodyPr>
          <a:lstStyle/>
          <a:p>
            <a:pPr marL="457200" indent="-457200">
              <a:buFont typeface="+mj-lt"/>
              <a:buAutoNum type="arabicPeriod"/>
            </a:pPr>
            <a:r>
              <a:rPr lang="vi-VN" sz="2400" b="1" dirty="0">
                <a:latin typeface="Times New Roman" panose="02020603050405020304" charset="0"/>
                <a:cs typeface="Times New Roman" panose="02020603050405020304" charset="0"/>
              </a:rPr>
              <a:t>Chạy chương trình demo “Tìm chuỗi mục tiêu được nhập ngẫu nhiên”</a:t>
            </a:r>
            <a:endParaRPr lang="en-US" sz="2400" b="1" dirty="0">
              <a:latin typeface="Times New Roman" panose="02020603050405020304" charset="0"/>
              <a:cs typeface="Times New Roman" panose="02020603050405020304" charset="0"/>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6" name="Table 5">
            <a:extLst>
              <a:ext uri="{FF2B5EF4-FFF2-40B4-BE49-F238E27FC236}">
                <a16:creationId xmlns:a16="http://schemas.microsoft.com/office/drawing/2014/main" id="{1A3D725D-6564-CC12-AAB3-5581C04E9D8E}"/>
              </a:ext>
            </a:extLst>
          </p:cNvPr>
          <p:cNvGraphicFramePr>
            <a:graphicFrameLocks noGrp="1"/>
          </p:cNvGraphicFramePr>
          <p:nvPr>
            <p:extLst>
              <p:ext uri="{D42A27DB-BD31-4B8C-83A1-F6EECF244321}">
                <p14:modId xmlns:p14="http://schemas.microsoft.com/office/powerpoint/2010/main" val="3487140006"/>
              </p:ext>
            </p:extLst>
          </p:nvPr>
        </p:nvGraphicFramePr>
        <p:xfrm>
          <a:off x="905774" y="2383386"/>
          <a:ext cx="8410406"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410406">
                  <a:extLst>
                    <a:ext uri="{9D8B030D-6E8A-4147-A177-3AD203B41FA5}">
                      <a16:colId xmlns:a16="http://schemas.microsoft.com/office/drawing/2014/main" val="3864602110"/>
                    </a:ext>
                  </a:extLst>
                </a:gridCol>
              </a:tblGrid>
              <a:tr h="375096">
                <a:tc>
                  <a:txBody>
                    <a:bodyPr/>
                    <a:lstStyle/>
                    <a:p>
                      <a:pPr>
                        <a:lnSpc>
                          <a:spcPct val="130000"/>
                        </a:lnSpc>
                      </a:pPr>
                      <a:r>
                        <a:rPr lang="en-US" sz="1800" b="0" kern="1200" dirty="0">
                          <a:solidFill>
                            <a:schemeClr val="accent1">
                              <a:lumMod val="75000"/>
                            </a:schemeClr>
                          </a:solidFill>
                          <a:effectLst/>
                          <a:latin typeface="Consolas" panose="020B0609020204030204" pitchFamily="49" charset="0"/>
                          <a:ea typeface="+mn-ea"/>
                          <a:cs typeface="+mn-cs"/>
                        </a:rPr>
                        <a:t>Generation</a:t>
                      </a:r>
                      <a:r>
                        <a:rPr lang="en-US" sz="1800" b="0" kern="1200" dirty="0">
                          <a:solidFill>
                            <a:schemeClr val="dk1"/>
                          </a:solidFill>
                          <a:effectLst/>
                          <a:latin typeface="Consolas" panose="020B0609020204030204" pitchFamily="49" charset="0"/>
                          <a:ea typeface="+mn-ea"/>
                          <a:cs typeface="+mn-cs"/>
                        </a:rPr>
                        <a:t>: 12760 </a:t>
                      </a:r>
                    </a:p>
                    <a:p>
                      <a:pPr>
                        <a:lnSpc>
                          <a:spcPct val="130000"/>
                        </a:lnSpc>
                      </a:pPr>
                      <a:r>
                        <a:rPr lang="en-US" sz="1800" b="0" kern="1200" dirty="0">
                          <a:solidFill>
                            <a:schemeClr val="accent2">
                              <a:lumMod val="75000"/>
                            </a:schemeClr>
                          </a:solidFill>
                          <a:effectLst/>
                          <a:latin typeface="Consolas" panose="020B0609020204030204" pitchFamily="49" charset="0"/>
                          <a:ea typeface="+mn-ea"/>
                          <a:cs typeface="+mn-cs"/>
                        </a:rPr>
                        <a:t>String</a:t>
                      </a:r>
                      <a:r>
                        <a:rPr lang="en-US" sz="1800" b="0" kern="1200" dirty="0">
                          <a:solidFill>
                            <a:schemeClr val="dk1"/>
                          </a:solidFill>
                          <a:effectLst/>
                          <a:latin typeface="Consolas" panose="020B0609020204030204" pitchFamily="49" charset="0"/>
                          <a:ea typeface="+mn-ea"/>
                          <a:cs typeface="+mn-cs"/>
                        </a:rPr>
                        <a:t>: Can Tho University of Technology </a:t>
                      </a:r>
                    </a:p>
                    <a:p>
                      <a:pPr>
                        <a:lnSpc>
                          <a:spcPct val="130000"/>
                        </a:lnSpc>
                      </a:pPr>
                      <a:r>
                        <a:rPr lang="en-US" sz="1800" b="0" kern="1200" dirty="0">
                          <a:solidFill>
                            <a:srgbClr val="7030A0"/>
                          </a:solidFill>
                          <a:effectLst/>
                          <a:latin typeface="Consolas" panose="020B0609020204030204" pitchFamily="49" charset="0"/>
                          <a:ea typeface="+mn-ea"/>
                          <a:cs typeface="+mn-cs"/>
                        </a:rPr>
                        <a:t>Fitness</a:t>
                      </a:r>
                      <a:r>
                        <a:rPr lang="en-US" sz="1800" b="0" kern="1200" dirty="0">
                          <a:solidFill>
                            <a:schemeClr val="dk1"/>
                          </a:solidFill>
                          <a:effectLst/>
                          <a:latin typeface="Consolas" panose="020B0609020204030204" pitchFamily="49" charset="0"/>
                          <a:ea typeface="+mn-ea"/>
                          <a:cs typeface="+mn-cs"/>
                        </a:rPr>
                        <a:t>: 0</a:t>
                      </a:r>
                    </a:p>
                  </a:txBody>
                  <a:tcPr/>
                </a:tc>
                <a:extLst>
                  <a:ext uri="{0D108BD9-81ED-4DB2-BD59-A6C34878D82A}">
                    <a16:rowId xmlns:a16="http://schemas.microsoft.com/office/drawing/2014/main" val="3583971301"/>
                  </a:ext>
                </a:extLst>
              </a:tr>
            </a:tbl>
          </a:graphicData>
        </a:graphic>
      </p:graphicFrame>
    </p:spTree>
    <p:extLst>
      <p:ext uri="{BB962C8B-B14F-4D97-AF65-F5344CB8AC3E}">
        <p14:creationId xmlns:p14="http://schemas.microsoft.com/office/powerpoint/2010/main" val="3149559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7844011" cy="553998"/>
          </a:xfrm>
          <a:prstGeom prst="rect">
            <a:avLst/>
          </a:prstGeom>
          <a:noFill/>
        </p:spPr>
        <p:txBody>
          <a:bodyPr wrap="square" rtlCol="0">
            <a:spAutoFit/>
          </a:bodyPr>
          <a:lstStyle/>
          <a:p>
            <a:pPr marL="571500" indent="-571500">
              <a:buFont typeface="+mj-lt"/>
              <a:buAutoNum type="romanUcPeriod" startAt="5"/>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KẾT LUẬN VÀ HƯỚNG PHÁT TRIỂN</a:t>
            </a:r>
          </a:p>
        </p:txBody>
      </p:sp>
      <p:sp>
        <p:nvSpPr>
          <p:cNvPr id="5" name="Round Diagonal Corner Rectangle 5">
            <a:extLst>
              <a:ext uri="{FF2B5EF4-FFF2-40B4-BE49-F238E27FC236}">
                <a16:creationId xmlns:a16="http://schemas.microsoft.com/office/drawing/2014/main" id="{F50DF291-DB55-D779-FFED-60008474564A}"/>
              </a:ext>
            </a:extLst>
          </p:cNvPr>
          <p:cNvSpPr/>
          <p:nvPr/>
        </p:nvSpPr>
        <p:spPr>
          <a:xfrm>
            <a:off x="2581910" y="2056741"/>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KẾT LUẬN</a:t>
            </a:r>
          </a:p>
        </p:txBody>
      </p:sp>
      <p:sp>
        <p:nvSpPr>
          <p:cNvPr id="6" name="Round Diagonal Corner Rectangle 5">
            <a:extLst>
              <a:ext uri="{FF2B5EF4-FFF2-40B4-BE49-F238E27FC236}">
                <a16:creationId xmlns:a16="http://schemas.microsoft.com/office/drawing/2014/main" id="{AEC20113-D588-3837-A1CB-95AE44CFAE26}"/>
              </a:ext>
            </a:extLst>
          </p:cNvPr>
          <p:cNvSpPr/>
          <p:nvPr/>
        </p:nvSpPr>
        <p:spPr>
          <a:xfrm>
            <a:off x="2581911" y="4081074"/>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HƯỚNG PHÁT TRIỂN</a:t>
            </a:r>
          </a:p>
        </p:txBody>
      </p:sp>
    </p:spTree>
    <p:extLst>
      <p:ext uri="{BB962C8B-B14F-4D97-AF65-F5344CB8AC3E}">
        <p14:creationId xmlns:p14="http://schemas.microsoft.com/office/powerpoint/2010/main" val="249790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7" name="Rectangle: Diagonal Corners Rounded 6">
            <a:extLst>
              <a:ext uri="{FF2B5EF4-FFF2-40B4-BE49-F238E27FC236}">
                <a16:creationId xmlns:a16="http://schemas.microsoft.com/office/drawing/2014/main" id="{01770A9D-8D82-BAD0-3AF6-AF2BF588A17E}"/>
              </a:ext>
            </a:extLst>
          </p:cNvPr>
          <p:cNvSpPr/>
          <p:nvPr/>
        </p:nvSpPr>
        <p:spPr>
          <a:xfrm>
            <a:off x="698739" y="2717321"/>
            <a:ext cx="8298611" cy="1026543"/>
          </a:xfrm>
          <a:prstGeom prst="round2DiagRect">
            <a:avLst/>
          </a:prstGeom>
          <a:noFill/>
          <a:ln w="38100">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7140AB4-74A3-A101-8E6B-174DC7377710}"/>
              </a:ext>
            </a:extLst>
          </p:cNvPr>
          <p:cNvSpPr txBox="1"/>
          <p:nvPr/>
        </p:nvSpPr>
        <p:spPr>
          <a:xfrm>
            <a:off x="2232841" y="2939700"/>
            <a:ext cx="5230406" cy="553998"/>
          </a:xfrm>
          <a:prstGeom prst="rect">
            <a:avLst/>
          </a:prstGeom>
          <a:noFill/>
        </p:spPr>
        <p:txBody>
          <a:bodyPr wrap="none" rtlCol="0">
            <a:spAutoFit/>
          </a:bodyPr>
          <a:lstStyle/>
          <a:p>
            <a:r>
              <a:rPr lang="vi-VN" sz="3000" dirty="0">
                <a:solidFill>
                  <a:schemeClr val="accent1">
                    <a:lumMod val="50000"/>
                  </a:schemeClr>
                </a:solidFill>
                <a:effectLst>
                  <a:reflection blurRad="6350" stA="55000" endA="300" endPos="45500" dir="5400000" sy="-100000" algn="bl" rotWithShape="0"/>
                </a:effectLst>
                <a:latin typeface="+mj-lt"/>
              </a:rPr>
              <a:t>XIN CHÂN THÀNH CẢM ƠN!</a:t>
            </a:r>
            <a:endParaRPr lang="en-US" sz="3000" dirty="0">
              <a:solidFill>
                <a:schemeClr val="accent1">
                  <a:lumMod val="50000"/>
                </a:schemeClr>
              </a:solidFill>
              <a:effectLst>
                <a:reflection blurRad="6350" stA="55000" endA="300" endPos="45500" dir="5400000" sy="-100000" algn="bl" rotWithShape="0"/>
              </a:effectLst>
              <a:latin typeface="+mj-lt"/>
            </a:endParaRPr>
          </a:p>
        </p:txBody>
      </p:sp>
    </p:spTree>
    <p:extLst>
      <p:ext uri="{BB962C8B-B14F-4D97-AF65-F5344CB8AC3E}">
        <p14:creationId xmlns:p14="http://schemas.microsoft.com/office/powerpoint/2010/main" val="830567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402736" cy="553998"/>
          </a:xfrm>
          <a:prstGeom prst="rect">
            <a:avLst/>
          </a:prstGeom>
          <a:noFill/>
        </p:spPr>
        <p:txBody>
          <a:bodyPr wrap="square" rtlCol="0">
            <a:spAutoFit/>
          </a:bodyPr>
          <a:lstStyle/>
          <a:p>
            <a:pPr marL="571500" indent="-571500">
              <a:buFont typeface="+mj-lt"/>
              <a:buAutoNum type="romanUcPeriod"/>
            </a:pPr>
            <a:r>
              <a:rPr lang="vi-VN" altLang="en-US" sz="3000" b="1">
                <a:effectLst>
                  <a:reflection blurRad="6350" stA="55000" endA="300" endPos="45500" dir="5400000" sy="-100000" algn="bl" rotWithShape="0"/>
                </a:effectLst>
                <a:latin typeface="Times New Roman" panose="02020603050405020304" charset="0"/>
                <a:cs typeface="Times New Roman" panose="02020603050405020304" charset="0"/>
              </a:rPr>
              <a:t>GIỚI THIỆU TỔNG QUAN</a:t>
            </a:r>
            <a:endPar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endParaRPr>
          </a:p>
        </p:txBody>
      </p:sp>
      <p:sp>
        <p:nvSpPr>
          <p:cNvPr id="5" name="Text Box 2">
            <a:extLst>
              <a:ext uri="{FF2B5EF4-FFF2-40B4-BE49-F238E27FC236}">
                <a16:creationId xmlns:a16="http://schemas.microsoft.com/office/drawing/2014/main" id="{2350025D-B706-95D2-C849-4704027146B5}"/>
              </a:ext>
            </a:extLst>
          </p:cNvPr>
          <p:cNvSpPr txBox="1"/>
          <p:nvPr/>
        </p:nvSpPr>
        <p:spPr>
          <a:xfrm>
            <a:off x="434556" y="1976120"/>
            <a:ext cx="529590" cy="511810"/>
          </a:xfrm>
          <a:prstGeom prst="rect">
            <a:avLst/>
          </a:prstGeom>
          <a:noFill/>
        </p:spPr>
        <p:txBody>
          <a:bodyPr wrap="none" rtlCol="0" anchor="t">
            <a:noAutofit/>
          </a:bodyPr>
          <a:lstStyle/>
          <a:p>
            <a:endParaRPr lang="en-US">
              <a:cs typeface="Times New Roman" panose="02020603050405020304" charset="0"/>
              <a:sym typeface="Wingdings" panose="05000000000000000000" charset="0"/>
            </a:endParaRPr>
          </a:p>
        </p:txBody>
      </p:sp>
      <p:sp>
        <p:nvSpPr>
          <p:cNvPr id="7" name="Round Diagonal Corner Rectangle 20">
            <a:extLst>
              <a:ext uri="{FF2B5EF4-FFF2-40B4-BE49-F238E27FC236}">
                <a16:creationId xmlns:a16="http://schemas.microsoft.com/office/drawing/2014/main" id="{16EFBB36-1638-A6A9-47AF-46922E8F8FE3}"/>
              </a:ext>
            </a:extLst>
          </p:cNvPr>
          <p:cNvSpPr/>
          <p:nvPr/>
        </p:nvSpPr>
        <p:spPr>
          <a:xfrm>
            <a:off x="468117" y="4460045"/>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ĐỐI TƯỢNG VÀ PHẠM VI</a:t>
            </a:r>
          </a:p>
        </p:txBody>
      </p:sp>
      <p:sp>
        <p:nvSpPr>
          <p:cNvPr id="8" name="Round Diagonal Corner Rectangle 20">
            <a:extLst>
              <a:ext uri="{FF2B5EF4-FFF2-40B4-BE49-F238E27FC236}">
                <a16:creationId xmlns:a16="http://schemas.microsoft.com/office/drawing/2014/main" id="{9572FDE4-31A1-18D5-6F30-815D6BB44827}"/>
              </a:ext>
            </a:extLst>
          </p:cNvPr>
          <p:cNvSpPr/>
          <p:nvPr/>
        </p:nvSpPr>
        <p:spPr>
          <a:xfrm>
            <a:off x="468117" y="1930400"/>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LÝ DO CHỌN ĐỀ TÀI</a:t>
            </a:r>
          </a:p>
        </p:txBody>
      </p:sp>
      <p:sp>
        <p:nvSpPr>
          <p:cNvPr id="9" name="Round Diagonal Corner Rectangle 20">
            <a:extLst>
              <a:ext uri="{FF2B5EF4-FFF2-40B4-BE49-F238E27FC236}">
                <a16:creationId xmlns:a16="http://schemas.microsoft.com/office/drawing/2014/main" id="{10A63D14-37D1-B86C-1B12-CDF128380975}"/>
              </a:ext>
            </a:extLst>
          </p:cNvPr>
          <p:cNvSpPr/>
          <p:nvPr/>
        </p:nvSpPr>
        <p:spPr>
          <a:xfrm>
            <a:off x="5395862" y="4460045"/>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GIỚI THIỆU DEMO</a:t>
            </a:r>
          </a:p>
        </p:txBody>
      </p:sp>
      <p:sp>
        <p:nvSpPr>
          <p:cNvPr id="11" name="Round Diagonal Corner Rectangle 20">
            <a:extLst>
              <a:ext uri="{FF2B5EF4-FFF2-40B4-BE49-F238E27FC236}">
                <a16:creationId xmlns:a16="http://schemas.microsoft.com/office/drawing/2014/main" id="{60AA3AA9-1117-2444-BD83-4A86D1B810FB}"/>
              </a:ext>
            </a:extLst>
          </p:cNvPr>
          <p:cNvSpPr/>
          <p:nvPr/>
        </p:nvSpPr>
        <p:spPr>
          <a:xfrm>
            <a:off x="5395862" y="1930400"/>
            <a:ext cx="3877896"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rPr>
              <a:t>MỤC TIÊU</a:t>
            </a:r>
          </a:p>
        </p:txBody>
      </p:sp>
    </p:spTree>
    <p:extLst>
      <p:ext uri="{BB962C8B-B14F-4D97-AF65-F5344CB8AC3E}">
        <p14:creationId xmlns:p14="http://schemas.microsoft.com/office/powerpoint/2010/main" val="3129651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6" name="Round Diagonal Corner Rectangle 5"/>
          <p:cNvSpPr/>
          <p:nvPr/>
        </p:nvSpPr>
        <p:spPr>
          <a:xfrm>
            <a:off x="2485145" y="1962346"/>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 DI TRUYỀN TRONG TỰ NHIÊN</a:t>
            </a:r>
          </a:p>
        </p:txBody>
      </p:sp>
      <p:sp>
        <p:nvSpPr>
          <p:cNvPr id="3" name="Round Diagonal Corner Rectangle 5">
            <a:extLst>
              <a:ext uri="{FF2B5EF4-FFF2-40B4-BE49-F238E27FC236}">
                <a16:creationId xmlns:a16="http://schemas.microsoft.com/office/drawing/2014/main" id="{F923F85E-3DD2-B855-6841-32486E917248}"/>
              </a:ext>
            </a:extLst>
          </p:cNvPr>
          <p:cNvSpPr/>
          <p:nvPr/>
        </p:nvSpPr>
        <p:spPr>
          <a:xfrm>
            <a:off x="2479295" y="4451546"/>
            <a:ext cx="4760083" cy="1115060"/>
          </a:xfrm>
          <a:prstGeom prst="round2DiagRect">
            <a:avLst/>
          </a:prstGeom>
          <a:ln w="12700" cmpd="sng">
            <a:solidFill>
              <a:schemeClr val="accent1">
                <a:shade val="50000"/>
              </a:schemeClr>
            </a:solidFill>
            <a:prstDash val="solid"/>
          </a:ln>
        </p:spPr>
        <p:style>
          <a:lnRef idx="2">
            <a:schemeClr val="accent1"/>
          </a:lnRef>
          <a:fillRef idx="2">
            <a:schemeClr val="accent1"/>
          </a:fillRef>
          <a:effectRef idx="0">
            <a:srgbClr val="FFFFFF"/>
          </a:effectRef>
          <a:fontRef idx="minor">
            <a:schemeClr val="lt1"/>
          </a:fontRef>
        </p:style>
        <p:txBody>
          <a:bodyPr rtlCol="0" anchor="ctr"/>
          <a:lstStyle/>
          <a:p>
            <a:pPr algn="ctr"/>
            <a:r>
              <a:rPr lang="vi-VN" altLang="en-US" sz="2400" dirty="0">
                <a:latin typeface="Times New Roman" panose="02020603050405020304" charset="0"/>
                <a:cs typeface="Times New Roman" panose="02020603050405020304" charset="0"/>
                <a:sym typeface="+mn-ea"/>
              </a:rPr>
              <a:t>GIẢI THUẬT DI TRUYỀN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a:extLst>
              <a:ext uri="{FF2B5EF4-FFF2-40B4-BE49-F238E27FC236}">
                <a16:creationId xmlns:a16="http://schemas.microsoft.com/office/drawing/2014/main" id="{69D3598A-03FC-5317-9C71-50466C0A6E4C}"/>
              </a:ext>
            </a:extLst>
          </p:cNvPr>
          <p:cNvSpPr txBox="1"/>
          <p:nvPr/>
        </p:nvSpPr>
        <p:spPr>
          <a:xfrm>
            <a:off x="140335" y="1308734"/>
            <a:ext cx="9465945" cy="2322987"/>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Di truyền trong tự nhiên</a:t>
            </a:r>
            <a:endParaRPr lang="vi-VN" altLang="en-US" sz="2400" dirty="0">
              <a:latin typeface="Times New Roman" panose="02020603050405020304" charset="0"/>
              <a:cs typeface="Times New Roman" panose="02020603050405020304" charset="0"/>
            </a:endParaRPr>
          </a:p>
          <a:p>
            <a:pPr algn="just">
              <a:lnSpc>
                <a:spcPct val="150000"/>
              </a:lnSpc>
            </a:pPr>
            <a:r>
              <a:rPr lang="vi-VN" altLang="en-US" sz="2400" dirty="0">
                <a:latin typeface="Times New Roman" panose="02020603050405020304" charset="0"/>
                <a:cs typeface="Times New Roman" panose="02020603050405020304" charset="0"/>
              </a:rPr>
              <a:t>    Di truyền là quá trình di chuyển những đặc trưng sinh học từ một cá thể cha mẹ đến cá thể con cái và đồng nghĩa với việc di chuyển các gen, gen thừa nhận mang thông tin sinh học (hay thông tin di truyền).</a:t>
            </a:r>
            <a:endParaRPr lang="vi-VN" altLang="en-US" sz="2400" b="1" dirty="0">
              <a:latin typeface="Times New Roman" panose="02020603050405020304" charset="0"/>
              <a:cs typeface="Times New Roman" panose="02020603050405020304" charset="0"/>
            </a:endParaRPr>
          </a:p>
        </p:txBody>
      </p:sp>
      <p:sp>
        <p:nvSpPr>
          <p:cNvPr id="5" name="Rounded Rectangle 52">
            <a:extLst>
              <a:ext uri="{FF2B5EF4-FFF2-40B4-BE49-F238E27FC236}">
                <a16:creationId xmlns:a16="http://schemas.microsoft.com/office/drawing/2014/main" id="{5693BB88-1575-0A60-6F5F-45A8D314FEC5}"/>
              </a:ext>
            </a:extLst>
          </p:cNvPr>
          <p:cNvSpPr/>
          <p:nvPr/>
        </p:nvSpPr>
        <p:spPr>
          <a:xfrm>
            <a:off x="1653558" y="3856924"/>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vi-VN" sz="2400" b="1" dirty="0">
                <a:latin typeface="Times New Roman" panose="02020603050405020304" charset="0"/>
                <a:cs typeface="Times New Roman" panose="02020603050405020304" charset="0"/>
                <a:sym typeface="+mn-ea"/>
              </a:rPr>
              <a:t>Population</a:t>
            </a:r>
            <a:endParaRPr lang="en-US" sz="2400" b="1" dirty="0"/>
          </a:p>
        </p:txBody>
      </p:sp>
      <p:sp>
        <p:nvSpPr>
          <p:cNvPr id="6" name="Rounded Rectangle 52">
            <a:extLst>
              <a:ext uri="{FF2B5EF4-FFF2-40B4-BE49-F238E27FC236}">
                <a16:creationId xmlns:a16="http://schemas.microsoft.com/office/drawing/2014/main" id="{AF775C81-1B56-56A3-590A-B5D89E4BEC8C}"/>
              </a:ext>
            </a:extLst>
          </p:cNvPr>
          <p:cNvSpPr/>
          <p:nvPr/>
        </p:nvSpPr>
        <p:spPr>
          <a:xfrm>
            <a:off x="5296979" y="3856924"/>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Natural Selection</a:t>
            </a:r>
            <a:endParaRPr lang="en-US" sz="2400" b="1" dirty="0"/>
          </a:p>
        </p:txBody>
      </p:sp>
      <p:sp>
        <p:nvSpPr>
          <p:cNvPr id="7" name="Rounded Rectangle 52">
            <a:extLst>
              <a:ext uri="{FF2B5EF4-FFF2-40B4-BE49-F238E27FC236}">
                <a16:creationId xmlns:a16="http://schemas.microsoft.com/office/drawing/2014/main" id="{302214DD-14D3-3905-AC3C-28D55DB17815}"/>
              </a:ext>
            </a:extLst>
          </p:cNvPr>
          <p:cNvSpPr/>
          <p:nvPr/>
        </p:nvSpPr>
        <p:spPr>
          <a:xfrm>
            <a:off x="1653558" y="5384058"/>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Mutation</a:t>
            </a:r>
            <a:endParaRPr lang="en-US" sz="2400" b="1" dirty="0"/>
          </a:p>
        </p:txBody>
      </p:sp>
      <p:sp>
        <p:nvSpPr>
          <p:cNvPr id="8" name="Rounded Rectangle 52">
            <a:extLst>
              <a:ext uri="{FF2B5EF4-FFF2-40B4-BE49-F238E27FC236}">
                <a16:creationId xmlns:a16="http://schemas.microsoft.com/office/drawing/2014/main" id="{8F83B8DC-5E18-F26E-9992-F338E11B66F4}"/>
              </a:ext>
            </a:extLst>
          </p:cNvPr>
          <p:cNvSpPr/>
          <p:nvPr/>
        </p:nvSpPr>
        <p:spPr>
          <a:xfrm>
            <a:off x="5296979" y="5384058"/>
            <a:ext cx="2542240" cy="848000"/>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Evolution</a:t>
            </a:r>
            <a:endParaRPr lang="en-US" sz="2400" b="1" dirty="0"/>
          </a:p>
        </p:txBody>
      </p:sp>
    </p:spTree>
    <p:extLst>
      <p:ext uri="{BB962C8B-B14F-4D97-AF65-F5344CB8AC3E}">
        <p14:creationId xmlns:p14="http://schemas.microsoft.com/office/powerpoint/2010/main" val="3180787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animBg="1"/>
      <p:bldP spid="7"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a:extLst>
              <a:ext uri="{FF2B5EF4-FFF2-40B4-BE49-F238E27FC236}">
                <a16:creationId xmlns:a16="http://schemas.microsoft.com/office/drawing/2014/main" id="{69D3598A-03FC-5317-9C71-50466C0A6E4C}"/>
              </a:ext>
            </a:extLst>
          </p:cNvPr>
          <p:cNvSpPr txBox="1"/>
          <p:nvPr/>
        </p:nvSpPr>
        <p:spPr>
          <a:xfrm>
            <a:off x="140335" y="1308734"/>
            <a:ext cx="9465945" cy="2409251"/>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Giải thuật di truyền</a:t>
            </a:r>
          </a:p>
          <a:p>
            <a:pPr algn="just">
              <a:lnSpc>
                <a:spcPct val="150000"/>
              </a:lnSpc>
            </a:pPr>
            <a:r>
              <a:rPr lang="vi-VN" altLang="en-US" sz="2400" dirty="0">
                <a:latin typeface="Times New Roman" panose="02020603050405020304" charset="0"/>
                <a:cs typeface="Times New Roman" panose="02020603050405020304" charset="0"/>
              </a:rPr>
              <a:t>    Giải thuật di truyền là một kỹ thuật trong chuyên ngành khoa học máy tính nhằm tìm kiếm giải pháp thích hợp nhất trong tập hợp các giải pháp cho bài toán tối ưu tổ hợp (Combinatorial Optimization).</a:t>
            </a:r>
          </a:p>
          <a:p>
            <a:pPr algn="l">
              <a:lnSpc>
                <a:spcPct val="150000"/>
              </a:lnSpc>
            </a:pPr>
            <a:endParaRPr lang="vi-VN" altLang="en-US" sz="2400" b="1" dirty="0">
              <a:latin typeface="Times New Roman" panose="02020603050405020304" charset="0"/>
              <a:cs typeface="Times New Roman" panose="02020603050405020304" charset="0"/>
            </a:endParaRPr>
          </a:p>
        </p:txBody>
      </p:sp>
    </p:spTree>
    <p:extLst>
      <p:ext uri="{BB962C8B-B14F-4D97-AF65-F5344CB8AC3E}">
        <p14:creationId xmlns:p14="http://schemas.microsoft.com/office/powerpoint/2010/main" val="3097403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0" name="Rounded Rectangle 52">
            <a:extLst>
              <a:ext uri="{FF2B5EF4-FFF2-40B4-BE49-F238E27FC236}">
                <a16:creationId xmlns:a16="http://schemas.microsoft.com/office/drawing/2014/main" id="{CF401B3B-532C-8B72-909A-443A8735AC32}"/>
              </a:ext>
            </a:extLst>
          </p:cNvPr>
          <p:cNvSpPr/>
          <p:nvPr/>
        </p:nvSpPr>
        <p:spPr>
          <a:xfrm>
            <a:off x="259083" y="1661274"/>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vi-VN" sz="2400" b="1" dirty="0">
                <a:latin typeface="Times New Roman" panose="02020603050405020304" charset="0"/>
                <a:cs typeface="Times New Roman" panose="02020603050405020304" charset="0"/>
                <a:sym typeface="+mn-ea"/>
              </a:rPr>
              <a:t>Initialization</a:t>
            </a:r>
            <a:endParaRPr lang="en-US" sz="2400" b="1" dirty="0"/>
          </a:p>
        </p:txBody>
      </p:sp>
      <p:sp>
        <p:nvSpPr>
          <p:cNvPr id="15" name="Rounded Rectangle 52">
            <a:extLst>
              <a:ext uri="{FF2B5EF4-FFF2-40B4-BE49-F238E27FC236}">
                <a16:creationId xmlns:a16="http://schemas.microsoft.com/office/drawing/2014/main" id="{BB66842B-0CEA-506C-D25B-E19DBA657A3D}"/>
              </a:ext>
            </a:extLst>
          </p:cNvPr>
          <p:cNvSpPr/>
          <p:nvPr/>
        </p:nvSpPr>
        <p:spPr>
          <a:xfrm>
            <a:off x="2666870" y="1661274"/>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Population</a:t>
            </a:r>
            <a:endParaRPr lang="en-US" sz="2400" b="1" dirty="0"/>
          </a:p>
        </p:txBody>
      </p:sp>
      <p:sp>
        <p:nvSpPr>
          <p:cNvPr id="16" name="Rounded Rectangle 52">
            <a:extLst>
              <a:ext uri="{FF2B5EF4-FFF2-40B4-BE49-F238E27FC236}">
                <a16:creationId xmlns:a16="http://schemas.microsoft.com/office/drawing/2014/main" id="{FA5B6BAC-3B77-1E7D-1506-9FF4B409211F}"/>
              </a:ext>
            </a:extLst>
          </p:cNvPr>
          <p:cNvSpPr/>
          <p:nvPr/>
        </p:nvSpPr>
        <p:spPr>
          <a:xfrm>
            <a:off x="5067548" y="1661274"/>
            <a:ext cx="1985838"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Chromosome</a:t>
            </a:r>
            <a:endParaRPr lang="en-US" sz="2400" b="1" dirty="0"/>
          </a:p>
        </p:txBody>
      </p:sp>
      <p:sp>
        <p:nvSpPr>
          <p:cNvPr id="17" name="Rounded Rectangle 52">
            <a:extLst>
              <a:ext uri="{FF2B5EF4-FFF2-40B4-BE49-F238E27FC236}">
                <a16:creationId xmlns:a16="http://schemas.microsoft.com/office/drawing/2014/main" id="{7DA309AB-0E80-5825-647E-0D5CB6B55C28}"/>
              </a:ext>
            </a:extLst>
          </p:cNvPr>
          <p:cNvSpPr/>
          <p:nvPr/>
        </p:nvSpPr>
        <p:spPr>
          <a:xfrm>
            <a:off x="7502443" y="1661274"/>
            <a:ext cx="1995579"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Gen</a:t>
            </a:r>
            <a:endParaRPr lang="en-US" sz="2400" b="1" dirty="0"/>
          </a:p>
        </p:txBody>
      </p:sp>
      <p:sp>
        <p:nvSpPr>
          <p:cNvPr id="18" name="Rounded Rectangle 52">
            <a:extLst>
              <a:ext uri="{FF2B5EF4-FFF2-40B4-BE49-F238E27FC236}">
                <a16:creationId xmlns:a16="http://schemas.microsoft.com/office/drawing/2014/main" id="{BD487916-2D8F-0F95-BA5F-ACE291D86EBA}"/>
              </a:ext>
            </a:extLst>
          </p:cNvPr>
          <p:cNvSpPr/>
          <p:nvPr/>
        </p:nvSpPr>
        <p:spPr>
          <a:xfrm>
            <a:off x="259083" y="2725361"/>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Fitness</a:t>
            </a:r>
            <a:endParaRPr lang="en-US" sz="2400" b="1" dirty="0"/>
          </a:p>
        </p:txBody>
      </p:sp>
      <p:sp>
        <p:nvSpPr>
          <p:cNvPr id="19" name="Rounded Rectangle 52">
            <a:extLst>
              <a:ext uri="{FF2B5EF4-FFF2-40B4-BE49-F238E27FC236}">
                <a16:creationId xmlns:a16="http://schemas.microsoft.com/office/drawing/2014/main" id="{1026B17E-EB8C-F807-41FF-502219CDC84D}"/>
              </a:ext>
            </a:extLst>
          </p:cNvPr>
          <p:cNvSpPr/>
          <p:nvPr/>
        </p:nvSpPr>
        <p:spPr>
          <a:xfrm>
            <a:off x="2693978" y="2725361"/>
            <a:ext cx="2431728"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Absolute Fitness</a:t>
            </a:r>
            <a:endParaRPr lang="en-US" sz="2400" b="1" dirty="0"/>
          </a:p>
        </p:txBody>
      </p:sp>
      <p:sp>
        <p:nvSpPr>
          <p:cNvPr id="20" name="Rounded Rectangle 52">
            <a:extLst>
              <a:ext uri="{FF2B5EF4-FFF2-40B4-BE49-F238E27FC236}">
                <a16:creationId xmlns:a16="http://schemas.microsoft.com/office/drawing/2014/main" id="{14418B45-AFA9-2C5A-0F19-9AEBF8333A79}"/>
              </a:ext>
            </a:extLst>
          </p:cNvPr>
          <p:cNvSpPr/>
          <p:nvPr/>
        </p:nvSpPr>
        <p:spPr>
          <a:xfrm>
            <a:off x="259083" y="3783798"/>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Selection</a:t>
            </a:r>
            <a:endParaRPr lang="en-US" sz="2400" b="1" dirty="0"/>
          </a:p>
        </p:txBody>
      </p:sp>
      <p:sp>
        <p:nvSpPr>
          <p:cNvPr id="21" name="Rounded Rectangle 52">
            <a:extLst>
              <a:ext uri="{FF2B5EF4-FFF2-40B4-BE49-F238E27FC236}">
                <a16:creationId xmlns:a16="http://schemas.microsoft.com/office/drawing/2014/main" id="{8F7B67E5-62B9-5E72-8E29-8C2E5E01ED8E}"/>
              </a:ext>
            </a:extLst>
          </p:cNvPr>
          <p:cNvSpPr/>
          <p:nvPr/>
        </p:nvSpPr>
        <p:spPr>
          <a:xfrm>
            <a:off x="2693978" y="3397767"/>
            <a:ext cx="3337291"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Rank – Based Selection</a:t>
            </a:r>
            <a:endParaRPr lang="en-US" sz="2400" b="1" dirty="0"/>
          </a:p>
        </p:txBody>
      </p:sp>
      <p:sp>
        <p:nvSpPr>
          <p:cNvPr id="22" name="Rounded Rectangle 52">
            <a:extLst>
              <a:ext uri="{FF2B5EF4-FFF2-40B4-BE49-F238E27FC236}">
                <a16:creationId xmlns:a16="http://schemas.microsoft.com/office/drawing/2014/main" id="{91F0A354-1B53-5FE0-381D-775F80893EBD}"/>
              </a:ext>
            </a:extLst>
          </p:cNvPr>
          <p:cNvSpPr/>
          <p:nvPr/>
        </p:nvSpPr>
        <p:spPr>
          <a:xfrm>
            <a:off x="2696148" y="4295262"/>
            <a:ext cx="2297500"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Elitist Selection</a:t>
            </a:r>
            <a:endParaRPr lang="en-US" sz="2400" b="1" dirty="0"/>
          </a:p>
        </p:txBody>
      </p:sp>
      <p:sp>
        <p:nvSpPr>
          <p:cNvPr id="23" name="Rounded Rectangle 52">
            <a:extLst>
              <a:ext uri="{FF2B5EF4-FFF2-40B4-BE49-F238E27FC236}">
                <a16:creationId xmlns:a16="http://schemas.microsoft.com/office/drawing/2014/main" id="{044D7B20-8E47-CD4A-2399-E7AE4E92A4CD}"/>
              </a:ext>
            </a:extLst>
          </p:cNvPr>
          <p:cNvSpPr/>
          <p:nvPr/>
        </p:nvSpPr>
        <p:spPr>
          <a:xfrm>
            <a:off x="259083" y="5940814"/>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Mutation</a:t>
            </a:r>
            <a:endParaRPr lang="en-US" sz="2400" b="1" dirty="0"/>
          </a:p>
        </p:txBody>
      </p:sp>
      <p:sp>
        <p:nvSpPr>
          <p:cNvPr id="24" name="Rounded Rectangle 52">
            <a:extLst>
              <a:ext uri="{FF2B5EF4-FFF2-40B4-BE49-F238E27FC236}">
                <a16:creationId xmlns:a16="http://schemas.microsoft.com/office/drawing/2014/main" id="{2B300C32-8B61-3028-FF74-112C3754570C}"/>
              </a:ext>
            </a:extLst>
          </p:cNvPr>
          <p:cNvSpPr/>
          <p:nvPr/>
        </p:nvSpPr>
        <p:spPr>
          <a:xfrm>
            <a:off x="2693978" y="5940814"/>
            <a:ext cx="249603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Shuffle Mutation</a:t>
            </a:r>
            <a:endParaRPr lang="en-US" sz="2400" b="1" dirty="0"/>
          </a:p>
        </p:txBody>
      </p:sp>
      <p:sp>
        <p:nvSpPr>
          <p:cNvPr id="25" name="Rounded Rectangle 52">
            <a:extLst>
              <a:ext uri="{FF2B5EF4-FFF2-40B4-BE49-F238E27FC236}">
                <a16:creationId xmlns:a16="http://schemas.microsoft.com/office/drawing/2014/main" id="{E19007A0-50AE-EDF0-9028-9FC67569CCAB}"/>
              </a:ext>
            </a:extLst>
          </p:cNvPr>
          <p:cNvSpPr/>
          <p:nvPr/>
        </p:nvSpPr>
        <p:spPr>
          <a:xfrm>
            <a:off x="259083" y="5003805"/>
            <a:ext cx="1914772"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Crossover</a:t>
            </a:r>
            <a:endParaRPr lang="en-US" sz="2400" b="1" dirty="0"/>
          </a:p>
        </p:txBody>
      </p:sp>
      <p:sp>
        <p:nvSpPr>
          <p:cNvPr id="37" name="Rounded Rectangle 52">
            <a:extLst>
              <a:ext uri="{FF2B5EF4-FFF2-40B4-BE49-F238E27FC236}">
                <a16:creationId xmlns:a16="http://schemas.microsoft.com/office/drawing/2014/main" id="{1BA08B5F-BD5F-B028-98C3-03419AFCF1A5}"/>
              </a:ext>
            </a:extLst>
          </p:cNvPr>
          <p:cNvSpPr/>
          <p:nvPr/>
        </p:nvSpPr>
        <p:spPr>
          <a:xfrm>
            <a:off x="2693978" y="5003805"/>
            <a:ext cx="2754848" cy="565996"/>
          </a:xfrm>
          <a:prstGeom prst="roundRect">
            <a:avLst/>
          </a:prstGeom>
        </p:spPr>
        <p:style>
          <a:lnRef idx="2">
            <a:schemeClr val="lt1"/>
          </a:lnRef>
          <a:fillRef idx="1">
            <a:schemeClr val="accent1"/>
          </a:fillRef>
          <a:effectRef idx="1">
            <a:schemeClr val="accent1"/>
          </a:effectRef>
          <a:fontRef idx="minor">
            <a:schemeClr val="lt1"/>
          </a:fontRef>
        </p:style>
        <p:txBody>
          <a:bodyPr rtlCol="0" anchor="ctr"/>
          <a:lstStyle/>
          <a:p>
            <a:pPr algn="ctr"/>
            <a:r>
              <a:rPr lang="en-US" sz="2400" b="1" dirty="0">
                <a:latin typeface="Times New Roman" panose="02020603050405020304" charset="0"/>
                <a:cs typeface="Times New Roman" panose="02020603050405020304" charset="0"/>
                <a:sym typeface="+mn-ea"/>
              </a:rPr>
              <a:t>Uniform Crossover</a:t>
            </a:r>
            <a:endParaRPr lang="en-US" sz="2400" b="1" dirty="0"/>
          </a:p>
        </p:txBody>
      </p:sp>
      <p:sp>
        <p:nvSpPr>
          <p:cNvPr id="3" name="Text Box 2">
            <a:extLst>
              <a:ext uri="{FF2B5EF4-FFF2-40B4-BE49-F238E27FC236}">
                <a16:creationId xmlns:a16="http://schemas.microsoft.com/office/drawing/2014/main" id="{29BF4534-DFB0-1735-4D3C-34C85496E785}"/>
              </a:ext>
            </a:extLst>
          </p:cNvPr>
          <p:cNvSpPr txBox="1"/>
          <p:nvPr/>
        </p:nvSpPr>
        <p:spPr>
          <a:xfrm>
            <a:off x="259083" y="955057"/>
            <a:ext cx="6046826" cy="527892"/>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Các thành phần trong giải thuật di truyền</a:t>
            </a:r>
          </a:p>
        </p:txBody>
      </p:sp>
      <p:cxnSp>
        <p:nvCxnSpPr>
          <p:cNvPr id="6" name="Straight Arrow Connector 5">
            <a:extLst>
              <a:ext uri="{FF2B5EF4-FFF2-40B4-BE49-F238E27FC236}">
                <a16:creationId xmlns:a16="http://schemas.microsoft.com/office/drawing/2014/main" id="{6558CBE7-D998-9104-A5D7-AD19C8AC5635}"/>
              </a:ext>
            </a:extLst>
          </p:cNvPr>
          <p:cNvCxnSpPr>
            <a:stCxn id="18" idx="3"/>
            <a:endCxn id="19" idx="1"/>
          </p:cNvCxnSpPr>
          <p:nvPr/>
        </p:nvCxnSpPr>
        <p:spPr>
          <a:xfrm>
            <a:off x="2173855" y="3008359"/>
            <a:ext cx="5201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2EC4FAB-536A-FF3A-E097-CF092727973F}"/>
              </a:ext>
            </a:extLst>
          </p:cNvPr>
          <p:cNvCxnSpPr>
            <a:stCxn id="20" idx="3"/>
            <a:endCxn id="21" idx="1"/>
          </p:cNvCxnSpPr>
          <p:nvPr/>
        </p:nvCxnSpPr>
        <p:spPr>
          <a:xfrm flipV="1">
            <a:off x="2173855" y="3680765"/>
            <a:ext cx="520123" cy="3860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C3335C9-573F-DF6D-1A23-CBEF41D9A011}"/>
              </a:ext>
            </a:extLst>
          </p:cNvPr>
          <p:cNvCxnSpPr>
            <a:stCxn id="20" idx="3"/>
            <a:endCxn id="22" idx="1"/>
          </p:cNvCxnSpPr>
          <p:nvPr/>
        </p:nvCxnSpPr>
        <p:spPr>
          <a:xfrm>
            <a:off x="2173855" y="4066796"/>
            <a:ext cx="522293" cy="51146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5240AFB-1D27-F480-DD67-39C398C556A6}"/>
              </a:ext>
            </a:extLst>
          </p:cNvPr>
          <p:cNvCxnSpPr>
            <a:stCxn id="25" idx="3"/>
            <a:endCxn id="37" idx="1"/>
          </p:cNvCxnSpPr>
          <p:nvPr/>
        </p:nvCxnSpPr>
        <p:spPr>
          <a:xfrm>
            <a:off x="2173855" y="5286803"/>
            <a:ext cx="5201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555D6585-10CB-0A77-8327-77A7F18F39A2}"/>
              </a:ext>
            </a:extLst>
          </p:cNvPr>
          <p:cNvCxnSpPr>
            <a:stCxn id="23" idx="3"/>
            <a:endCxn id="24" idx="1"/>
          </p:cNvCxnSpPr>
          <p:nvPr/>
        </p:nvCxnSpPr>
        <p:spPr>
          <a:xfrm>
            <a:off x="2173855" y="6223812"/>
            <a:ext cx="5201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7DDD7226-3FE2-CACB-F495-66265395D194}"/>
              </a:ext>
            </a:extLst>
          </p:cNvPr>
          <p:cNvCxnSpPr>
            <a:stCxn id="30" idx="3"/>
            <a:endCxn id="15" idx="1"/>
          </p:cNvCxnSpPr>
          <p:nvPr/>
        </p:nvCxnSpPr>
        <p:spPr>
          <a:xfrm>
            <a:off x="2173855" y="1944272"/>
            <a:ext cx="49301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4CEA8E3-9505-51EF-F0D7-2D8FC17BA591}"/>
              </a:ext>
            </a:extLst>
          </p:cNvPr>
          <p:cNvCxnSpPr>
            <a:cxnSpLocks/>
            <a:stCxn id="16" idx="1"/>
            <a:endCxn id="15" idx="3"/>
          </p:cNvCxnSpPr>
          <p:nvPr/>
        </p:nvCxnSpPr>
        <p:spPr>
          <a:xfrm flipH="1">
            <a:off x="4581642" y="1944272"/>
            <a:ext cx="485906"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77370770-866E-4E7F-54F0-3FD31B09B465}"/>
              </a:ext>
            </a:extLst>
          </p:cNvPr>
          <p:cNvCxnSpPr>
            <a:cxnSpLocks/>
            <a:stCxn id="17" idx="1"/>
            <a:endCxn id="16" idx="3"/>
          </p:cNvCxnSpPr>
          <p:nvPr/>
        </p:nvCxnSpPr>
        <p:spPr>
          <a:xfrm flipH="1">
            <a:off x="7053386" y="1944272"/>
            <a:ext cx="449057"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6317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9"/>
                                        </p:tgtEl>
                                        <p:attrNameLst>
                                          <p:attrName>style.visibility</p:attrName>
                                        </p:attrNameLst>
                                      </p:cBhvr>
                                      <p:to>
                                        <p:strVal val="visible"/>
                                      </p:to>
                                    </p:set>
                                    <p:animEffect transition="in" filter="fade">
                                      <p:cBhvr>
                                        <p:cTn id="57" dur="500"/>
                                        <p:tgtEl>
                                          <p:spTgt spid="19"/>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500"/>
                                        <p:tgtEl>
                                          <p:spTgt spid="20"/>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8"/>
                                        </p:tgtEl>
                                        <p:attrNameLst>
                                          <p:attrName>style.visibility</p:attrName>
                                        </p:attrNameLst>
                                      </p:cBhvr>
                                      <p:to>
                                        <p:strVal val="visible"/>
                                      </p:to>
                                    </p:set>
                                    <p:animEffect transition="in" filter="fade">
                                      <p:cBhvr>
                                        <p:cTn id="67" dur="500"/>
                                        <p:tgtEl>
                                          <p:spTgt spid="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fade">
                                      <p:cBhvr>
                                        <p:cTn id="72" dur="500"/>
                                        <p:tgtEl>
                                          <p:spTgt spid="21"/>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animEffect transition="in" filter="fade">
                                      <p:cBhvr>
                                        <p:cTn id="77" dur="500"/>
                                        <p:tgtEl>
                                          <p:spTgt spid="11"/>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22"/>
                                        </p:tgtEl>
                                        <p:attrNameLst>
                                          <p:attrName>style.visibility</p:attrName>
                                        </p:attrNameLst>
                                      </p:cBhvr>
                                      <p:to>
                                        <p:strVal val="visible"/>
                                      </p:to>
                                    </p:set>
                                    <p:animEffect transition="in" filter="fade">
                                      <p:cBhvr>
                                        <p:cTn id="82" dur="500"/>
                                        <p:tgtEl>
                                          <p:spTgt spid="2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fade">
                                      <p:cBhvr>
                                        <p:cTn id="87" dur="500"/>
                                        <p:tgtEl>
                                          <p:spTgt spid="25"/>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13"/>
                                        </p:tgtEl>
                                        <p:attrNameLst>
                                          <p:attrName>style.visibility</p:attrName>
                                        </p:attrNameLst>
                                      </p:cBhvr>
                                      <p:to>
                                        <p:strVal val="visible"/>
                                      </p:to>
                                    </p:set>
                                    <p:animEffect transition="in" filter="fade">
                                      <p:cBhvr>
                                        <p:cTn id="92" dur="500"/>
                                        <p:tgtEl>
                                          <p:spTgt spid="13"/>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grpId="0" nodeType="clickEffect">
                                  <p:stCondLst>
                                    <p:cond delay="0"/>
                                  </p:stCondLst>
                                  <p:childTnLst>
                                    <p:set>
                                      <p:cBhvr>
                                        <p:cTn id="96" dur="1" fill="hold">
                                          <p:stCondLst>
                                            <p:cond delay="0"/>
                                          </p:stCondLst>
                                        </p:cTn>
                                        <p:tgtEl>
                                          <p:spTgt spid="37"/>
                                        </p:tgtEl>
                                        <p:attrNameLst>
                                          <p:attrName>style.visibility</p:attrName>
                                        </p:attrNameLst>
                                      </p:cBhvr>
                                      <p:to>
                                        <p:strVal val="visible"/>
                                      </p:to>
                                    </p:set>
                                    <p:animEffect transition="in" filter="fade">
                                      <p:cBhvr>
                                        <p:cTn id="97" dur="500"/>
                                        <p:tgtEl>
                                          <p:spTgt spid="37"/>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23"/>
                                        </p:tgtEl>
                                        <p:attrNameLst>
                                          <p:attrName>style.visibility</p:attrName>
                                        </p:attrNameLst>
                                      </p:cBhvr>
                                      <p:to>
                                        <p:strVal val="visible"/>
                                      </p:to>
                                    </p:set>
                                    <p:animEffect transition="in" filter="fade">
                                      <p:cBhvr>
                                        <p:cTn id="102" dur="500"/>
                                        <p:tgtEl>
                                          <p:spTgt spid="23"/>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nodeType="clickEffect">
                                  <p:stCondLst>
                                    <p:cond delay="0"/>
                                  </p:stCondLst>
                                  <p:childTnLst>
                                    <p:set>
                                      <p:cBhvr>
                                        <p:cTn id="106" dur="1" fill="hold">
                                          <p:stCondLst>
                                            <p:cond delay="0"/>
                                          </p:stCondLst>
                                        </p:cTn>
                                        <p:tgtEl>
                                          <p:spTgt spid="27"/>
                                        </p:tgtEl>
                                        <p:attrNameLst>
                                          <p:attrName>style.visibility</p:attrName>
                                        </p:attrNameLst>
                                      </p:cBhvr>
                                      <p:to>
                                        <p:strVal val="visible"/>
                                      </p:to>
                                    </p:set>
                                    <p:animEffect transition="in" filter="fade">
                                      <p:cBhvr>
                                        <p:cTn id="107" dur="500"/>
                                        <p:tgtEl>
                                          <p:spTgt spid="27"/>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24"/>
                                        </p:tgtEl>
                                        <p:attrNameLst>
                                          <p:attrName>style.visibility</p:attrName>
                                        </p:attrNameLst>
                                      </p:cBhvr>
                                      <p:to>
                                        <p:strVal val="visible"/>
                                      </p:to>
                                    </p:set>
                                    <p:animEffect transition="in" filter="fade">
                                      <p:cBhvr>
                                        <p:cTn id="11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37" grpId="0" animBg="1"/>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4565650" cy="553085"/>
          </a:xfrm>
          <a:prstGeom prst="rect">
            <a:avLst/>
          </a:prstGeom>
          <a:noFill/>
        </p:spPr>
        <p:txBody>
          <a:bodyPr wrap="square" rtlCol="0">
            <a:spAutoFit/>
          </a:bodyPr>
          <a:lstStyle/>
          <a:p>
            <a:pPr marL="571500" indent="-571500">
              <a:buFont typeface="+mj-lt"/>
              <a:buAutoNum type="romanUcPeriod" startAt="2"/>
            </a:pP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CƠ SỞ LÝ THUYẾT</a:t>
            </a:r>
          </a:p>
        </p:txBody>
      </p:sp>
      <p:sp>
        <p:nvSpPr>
          <p:cNvPr id="3" name="Text Box 2">
            <a:extLst>
              <a:ext uri="{FF2B5EF4-FFF2-40B4-BE49-F238E27FC236}">
                <a16:creationId xmlns:a16="http://schemas.microsoft.com/office/drawing/2014/main" id="{29BF4534-DFB0-1735-4D3C-34C85496E785}"/>
              </a:ext>
            </a:extLst>
          </p:cNvPr>
          <p:cNvSpPr txBox="1"/>
          <p:nvPr/>
        </p:nvSpPr>
        <p:spPr>
          <a:xfrm>
            <a:off x="259083" y="955057"/>
            <a:ext cx="5836917" cy="527892"/>
          </a:xfrm>
          <a:prstGeom prst="rect">
            <a:avLst/>
          </a:prstGeom>
          <a:noFill/>
        </p:spPr>
        <p:txBody>
          <a:bodyPr wrap="square" rtlCol="0">
            <a:noAutofit/>
          </a:bodyPr>
          <a:lstStyle/>
          <a:p>
            <a:pPr marL="342900" indent="-342900" algn="l">
              <a:lnSpc>
                <a:spcPct val="150000"/>
              </a:lnSpc>
              <a:buFont typeface="Wingdings" panose="05000000000000000000" charset="0"/>
              <a:buChar char="v"/>
            </a:pPr>
            <a:r>
              <a:rPr lang="vi-VN" altLang="en-US" sz="2400" b="1" dirty="0">
                <a:latin typeface="Times New Roman" panose="02020603050405020304" charset="0"/>
                <a:cs typeface="Times New Roman" panose="02020603050405020304" charset="0"/>
              </a:rPr>
              <a:t>Quy trình thực hiện giải thuật di truyền</a:t>
            </a:r>
          </a:p>
        </p:txBody>
      </p:sp>
      <p:sp>
        <p:nvSpPr>
          <p:cNvPr id="32" name="Flowchart: Terminator 31">
            <a:extLst>
              <a:ext uri="{FF2B5EF4-FFF2-40B4-BE49-F238E27FC236}">
                <a16:creationId xmlns:a16="http://schemas.microsoft.com/office/drawing/2014/main" id="{42D4C35C-DB07-5DC5-C1A0-740EA3E8C219}"/>
              </a:ext>
            </a:extLst>
          </p:cNvPr>
          <p:cNvSpPr/>
          <p:nvPr/>
        </p:nvSpPr>
        <p:spPr>
          <a:xfrm>
            <a:off x="3098839" y="1979554"/>
            <a:ext cx="1798320" cy="617855"/>
          </a:xfrm>
          <a:prstGeom prst="flowChartTerminator">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vi-VN" altLang="en-US" sz="2400" b="1" dirty="0">
                <a:latin typeface="Times New Roman" panose="02020603050405020304" pitchFamily="18" charset="0"/>
                <a:cs typeface="Times New Roman" panose="02020603050405020304" pitchFamily="18" charset="0"/>
              </a:rPr>
              <a:t>Population</a:t>
            </a:r>
          </a:p>
        </p:txBody>
      </p:sp>
      <p:sp>
        <p:nvSpPr>
          <p:cNvPr id="46" name="Flowchart: Terminator 45">
            <a:extLst>
              <a:ext uri="{FF2B5EF4-FFF2-40B4-BE49-F238E27FC236}">
                <a16:creationId xmlns:a16="http://schemas.microsoft.com/office/drawing/2014/main" id="{28C9800B-0AB7-4A4C-0C71-6F56C8302B4A}"/>
              </a:ext>
            </a:extLst>
          </p:cNvPr>
          <p:cNvSpPr/>
          <p:nvPr/>
        </p:nvSpPr>
        <p:spPr>
          <a:xfrm>
            <a:off x="7719734" y="1979554"/>
            <a:ext cx="1798320" cy="617855"/>
          </a:xfrm>
          <a:prstGeom prst="flowChartTerminator">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en-US" sz="2400" b="1" dirty="0">
                <a:latin typeface="Times New Roman" panose="02020603050405020304" pitchFamily="18" charset="0"/>
                <a:cs typeface="Times New Roman" panose="02020603050405020304" pitchFamily="18" charset="0"/>
              </a:rPr>
              <a:t>Gen</a:t>
            </a:r>
            <a:endParaRPr lang="vi-VN" altLang="en-US" sz="2400" b="1" dirty="0">
              <a:latin typeface="Times New Roman" panose="02020603050405020304" pitchFamily="18" charset="0"/>
              <a:cs typeface="Times New Roman" panose="02020603050405020304" pitchFamily="18" charset="0"/>
            </a:endParaRPr>
          </a:p>
        </p:txBody>
      </p:sp>
      <p:sp>
        <p:nvSpPr>
          <p:cNvPr id="47" name="Flowchart: Terminator 46">
            <a:extLst>
              <a:ext uri="{FF2B5EF4-FFF2-40B4-BE49-F238E27FC236}">
                <a16:creationId xmlns:a16="http://schemas.microsoft.com/office/drawing/2014/main" id="{6384742E-200E-70BD-600C-CCC91E246312}"/>
              </a:ext>
            </a:extLst>
          </p:cNvPr>
          <p:cNvSpPr/>
          <p:nvPr/>
        </p:nvSpPr>
        <p:spPr>
          <a:xfrm>
            <a:off x="665603" y="5401108"/>
            <a:ext cx="1798320" cy="617855"/>
          </a:xfrm>
          <a:prstGeom prst="flowChartTerminator">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en-US" sz="2400" b="1" dirty="0">
                <a:latin typeface="Times New Roman" panose="02020603050405020304" pitchFamily="18" charset="0"/>
                <a:cs typeface="Times New Roman" panose="02020603050405020304" pitchFamily="18" charset="0"/>
              </a:rPr>
              <a:t>Mutation</a:t>
            </a:r>
            <a:endParaRPr lang="vi-VN" altLang="en-US" sz="2400" b="1" dirty="0">
              <a:latin typeface="Times New Roman" panose="02020603050405020304" pitchFamily="18" charset="0"/>
              <a:cs typeface="Times New Roman" panose="02020603050405020304" pitchFamily="18" charset="0"/>
            </a:endParaRPr>
          </a:p>
        </p:txBody>
      </p:sp>
      <p:sp>
        <p:nvSpPr>
          <p:cNvPr id="48" name="Flowchart: Terminator 47">
            <a:extLst>
              <a:ext uri="{FF2B5EF4-FFF2-40B4-BE49-F238E27FC236}">
                <a16:creationId xmlns:a16="http://schemas.microsoft.com/office/drawing/2014/main" id="{4EAEE134-6429-07DD-C6BA-A20B640E754B}"/>
              </a:ext>
            </a:extLst>
          </p:cNvPr>
          <p:cNvSpPr/>
          <p:nvPr/>
        </p:nvSpPr>
        <p:spPr>
          <a:xfrm>
            <a:off x="3098839" y="3120072"/>
            <a:ext cx="1798320" cy="617855"/>
          </a:xfrm>
          <a:prstGeom prst="flowChartTerminator">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en-US" sz="2400" b="1" dirty="0">
                <a:latin typeface="Times New Roman" panose="02020603050405020304" pitchFamily="18" charset="0"/>
                <a:cs typeface="Times New Roman" panose="02020603050405020304" pitchFamily="18" charset="0"/>
              </a:rPr>
              <a:t>Fitness</a:t>
            </a:r>
            <a:endParaRPr lang="vi-VN" altLang="en-US" sz="2400" b="1" dirty="0">
              <a:latin typeface="Times New Roman" panose="02020603050405020304" pitchFamily="18" charset="0"/>
              <a:cs typeface="Times New Roman" panose="02020603050405020304" pitchFamily="18" charset="0"/>
            </a:endParaRPr>
          </a:p>
        </p:txBody>
      </p:sp>
      <p:sp>
        <p:nvSpPr>
          <p:cNvPr id="49" name="Flowchart: Terminator 48">
            <a:extLst>
              <a:ext uri="{FF2B5EF4-FFF2-40B4-BE49-F238E27FC236}">
                <a16:creationId xmlns:a16="http://schemas.microsoft.com/office/drawing/2014/main" id="{C06A0880-4F56-CFE8-6C46-4E4BC984930B}"/>
              </a:ext>
            </a:extLst>
          </p:cNvPr>
          <p:cNvSpPr/>
          <p:nvPr/>
        </p:nvSpPr>
        <p:spPr>
          <a:xfrm>
            <a:off x="3098839" y="5401108"/>
            <a:ext cx="1798320" cy="617855"/>
          </a:xfrm>
          <a:prstGeom prst="flowChartTerminator">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en-US" sz="2400" b="1" dirty="0">
                <a:latin typeface="Times New Roman" panose="02020603050405020304" pitchFamily="18" charset="0"/>
                <a:cs typeface="Times New Roman" panose="02020603050405020304" pitchFamily="18" charset="0"/>
              </a:rPr>
              <a:t>Crossover</a:t>
            </a:r>
            <a:endParaRPr lang="vi-VN" altLang="en-US" sz="2400" b="1" dirty="0">
              <a:latin typeface="Times New Roman" panose="02020603050405020304" pitchFamily="18" charset="0"/>
              <a:cs typeface="Times New Roman" panose="02020603050405020304" pitchFamily="18" charset="0"/>
            </a:endParaRPr>
          </a:p>
        </p:txBody>
      </p:sp>
      <p:sp>
        <p:nvSpPr>
          <p:cNvPr id="50" name="Flowchart: Terminator 49">
            <a:extLst>
              <a:ext uri="{FF2B5EF4-FFF2-40B4-BE49-F238E27FC236}">
                <a16:creationId xmlns:a16="http://schemas.microsoft.com/office/drawing/2014/main" id="{9FA663AB-3F9C-04E3-7FB8-EEDD2F6501E7}"/>
              </a:ext>
            </a:extLst>
          </p:cNvPr>
          <p:cNvSpPr/>
          <p:nvPr/>
        </p:nvSpPr>
        <p:spPr>
          <a:xfrm>
            <a:off x="3098839" y="4260590"/>
            <a:ext cx="1798320" cy="617855"/>
          </a:xfrm>
          <a:prstGeom prst="flowChartTerminator">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en-US" sz="2400" b="1" dirty="0">
                <a:latin typeface="Times New Roman" panose="02020603050405020304" pitchFamily="18" charset="0"/>
                <a:cs typeface="Times New Roman" panose="02020603050405020304" pitchFamily="18" charset="0"/>
              </a:rPr>
              <a:t>Selection</a:t>
            </a:r>
            <a:endParaRPr lang="vi-VN" altLang="en-US" sz="2400" b="1" dirty="0">
              <a:latin typeface="Times New Roman" panose="02020603050405020304" pitchFamily="18" charset="0"/>
              <a:cs typeface="Times New Roman" panose="02020603050405020304" pitchFamily="18" charset="0"/>
            </a:endParaRPr>
          </a:p>
        </p:txBody>
      </p:sp>
      <p:sp>
        <p:nvSpPr>
          <p:cNvPr id="51" name="Flowchart: Terminator 50">
            <a:extLst>
              <a:ext uri="{FF2B5EF4-FFF2-40B4-BE49-F238E27FC236}">
                <a16:creationId xmlns:a16="http://schemas.microsoft.com/office/drawing/2014/main" id="{E8929D43-4B98-4F3A-9E28-25DC2E029ACA}"/>
              </a:ext>
            </a:extLst>
          </p:cNvPr>
          <p:cNvSpPr/>
          <p:nvPr/>
        </p:nvSpPr>
        <p:spPr>
          <a:xfrm>
            <a:off x="5235422" y="1979554"/>
            <a:ext cx="2146048" cy="617855"/>
          </a:xfrm>
          <a:prstGeom prst="flowChartTerminator">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en-US" sz="2400" b="1" dirty="0">
                <a:latin typeface="Times New Roman" panose="02020603050405020304" pitchFamily="18" charset="0"/>
                <a:cs typeface="Times New Roman" panose="02020603050405020304" pitchFamily="18" charset="0"/>
              </a:rPr>
              <a:t>Chromosome</a:t>
            </a:r>
            <a:endParaRPr lang="vi-VN" altLang="en-US" sz="2400" b="1" dirty="0">
              <a:latin typeface="Times New Roman" panose="02020603050405020304" pitchFamily="18" charset="0"/>
              <a:cs typeface="Times New Roman" panose="02020603050405020304" pitchFamily="18" charset="0"/>
            </a:endParaRPr>
          </a:p>
        </p:txBody>
      </p:sp>
      <p:cxnSp>
        <p:nvCxnSpPr>
          <p:cNvPr id="7" name="Straight Arrow Connector 6">
            <a:extLst>
              <a:ext uri="{FF2B5EF4-FFF2-40B4-BE49-F238E27FC236}">
                <a16:creationId xmlns:a16="http://schemas.microsoft.com/office/drawing/2014/main" id="{6056663C-0FFC-3150-58BA-57AFD729F229}"/>
              </a:ext>
            </a:extLst>
          </p:cNvPr>
          <p:cNvCxnSpPr>
            <a:stCxn id="46" idx="1"/>
            <a:endCxn id="51" idx="3"/>
          </p:cNvCxnSpPr>
          <p:nvPr/>
        </p:nvCxnSpPr>
        <p:spPr>
          <a:xfrm flipH="1">
            <a:off x="7381470" y="2288482"/>
            <a:ext cx="33826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D3F9876F-4589-ED25-3292-F583BBE79625}"/>
              </a:ext>
            </a:extLst>
          </p:cNvPr>
          <p:cNvCxnSpPr>
            <a:stCxn id="51" idx="1"/>
            <a:endCxn id="32" idx="3"/>
          </p:cNvCxnSpPr>
          <p:nvPr/>
        </p:nvCxnSpPr>
        <p:spPr>
          <a:xfrm flipH="1">
            <a:off x="4897159" y="2288482"/>
            <a:ext cx="33826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2EFEEF2B-C11E-92B4-3FFA-A48D072E4ACF}"/>
              </a:ext>
            </a:extLst>
          </p:cNvPr>
          <p:cNvCxnSpPr>
            <a:stCxn id="32" idx="2"/>
            <a:endCxn id="48" idx="0"/>
          </p:cNvCxnSpPr>
          <p:nvPr/>
        </p:nvCxnSpPr>
        <p:spPr>
          <a:xfrm>
            <a:off x="3997999" y="2597409"/>
            <a:ext cx="0" cy="52266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3EB70B90-9E8C-2CAE-3218-1FED69B289ED}"/>
              </a:ext>
            </a:extLst>
          </p:cNvPr>
          <p:cNvCxnSpPr>
            <a:stCxn id="48" idx="2"/>
            <a:endCxn id="50" idx="0"/>
          </p:cNvCxnSpPr>
          <p:nvPr/>
        </p:nvCxnSpPr>
        <p:spPr>
          <a:xfrm>
            <a:off x="3997999" y="3737927"/>
            <a:ext cx="0" cy="52266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375220C-3EDE-BCF8-F932-A6B40BF5E817}"/>
              </a:ext>
            </a:extLst>
          </p:cNvPr>
          <p:cNvCxnSpPr>
            <a:stCxn id="50" idx="2"/>
            <a:endCxn id="49" idx="0"/>
          </p:cNvCxnSpPr>
          <p:nvPr/>
        </p:nvCxnSpPr>
        <p:spPr>
          <a:xfrm>
            <a:off x="3997999" y="4878445"/>
            <a:ext cx="0" cy="52266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009B646-9FD7-C56C-E8D8-52C53D4949A6}"/>
              </a:ext>
            </a:extLst>
          </p:cNvPr>
          <p:cNvCxnSpPr>
            <a:stCxn id="49" idx="1"/>
            <a:endCxn id="47" idx="3"/>
          </p:cNvCxnSpPr>
          <p:nvPr/>
        </p:nvCxnSpPr>
        <p:spPr>
          <a:xfrm flipH="1">
            <a:off x="2463923" y="5710036"/>
            <a:ext cx="63491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02DE2472-4D37-3C53-B56C-90F7C1BD3E4D}"/>
              </a:ext>
            </a:extLst>
          </p:cNvPr>
          <p:cNvCxnSpPr>
            <a:stCxn id="47" idx="0"/>
            <a:endCxn id="48" idx="1"/>
          </p:cNvCxnSpPr>
          <p:nvPr/>
        </p:nvCxnSpPr>
        <p:spPr>
          <a:xfrm rot="5400000" flipH="1" flipV="1">
            <a:off x="1345747" y="3648016"/>
            <a:ext cx="1972108" cy="1534076"/>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6756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fade">
                                      <p:cBhvr>
                                        <p:cTn id="12" dur="500"/>
                                        <p:tgtEl>
                                          <p:spTgt spid="4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500"/>
                                        <p:tgtEl>
                                          <p:spTgt spid="5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500"/>
                                        <p:tgtEl>
                                          <p:spTgt spid="3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fade">
                                      <p:cBhvr>
                                        <p:cTn id="42" dur="500"/>
                                        <p:tgtEl>
                                          <p:spTgt spid="4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50"/>
                                        </p:tgtEl>
                                        <p:attrNameLst>
                                          <p:attrName>style.visibility</p:attrName>
                                        </p:attrNameLst>
                                      </p:cBhvr>
                                      <p:to>
                                        <p:strVal val="visible"/>
                                      </p:to>
                                    </p:set>
                                    <p:animEffect transition="in" filter="fade">
                                      <p:cBhvr>
                                        <p:cTn id="52" dur="500"/>
                                        <p:tgtEl>
                                          <p:spTgt spid="50"/>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500"/>
                                        <p:tgtEl>
                                          <p:spTgt spid="1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fade">
                                      <p:cBhvr>
                                        <p:cTn id="62" dur="500"/>
                                        <p:tgtEl>
                                          <p:spTgt spid="49"/>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500"/>
                                        <p:tgtEl>
                                          <p:spTgt spid="18"/>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fade">
                                      <p:cBhvr>
                                        <p:cTn id="72" dur="500"/>
                                        <p:tgtEl>
                                          <p:spTgt spid="47"/>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24"/>
                                        </p:tgtEl>
                                        <p:attrNameLst>
                                          <p:attrName>style.visibility</p:attrName>
                                        </p:attrNameLst>
                                      </p:cBhvr>
                                      <p:to>
                                        <p:strVal val="visible"/>
                                      </p:to>
                                    </p:set>
                                    <p:animEffect transition="in" filter="fade">
                                      <p:cBhvr>
                                        <p:cTn id="7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2" grpId="0" animBg="1"/>
      <p:bldP spid="46" grpId="0" animBg="1"/>
      <p:bldP spid="47" grpId="0" animBg="1"/>
      <p:bldP spid="48" grpId="0" animBg="1"/>
      <p:bldP spid="49" grpId="0" animBg="1"/>
      <p:bldP spid="50" grpId="0" animBg="1"/>
      <p:bldP spid="5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85000">
              <a:srgbClr val="BCD6EE">
                <a:alpha val="100000"/>
              </a:srgbClr>
            </a:gs>
            <a:gs pos="88000">
              <a:srgbClr val="C2DAEF">
                <a:alpha val="100000"/>
              </a:srgbClr>
            </a:gs>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rect">
            <a:fillToRect l="50000" t="50000" r="50000" b="50000"/>
          </a:path>
          <a:tileRect/>
        </a:gra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rcRect l="7100" t="362" r="20893" b="3179"/>
          <a:stretch>
            <a:fillRect/>
          </a:stretch>
        </p:blipFill>
        <p:spPr>
          <a:xfrm>
            <a:off x="9701530" y="0"/>
            <a:ext cx="2490470" cy="6858000"/>
          </a:xfrm>
          <a:prstGeom prst="rect">
            <a:avLst/>
          </a:prstGeom>
        </p:spPr>
      </p:pic>
      <p:sp>
        <p:nvSpPr>
          <p:cNvPr id="10" name="Round Diagonal Corner Rectangle 9"/>
          <p:cNvSpPr/>
          <p:nvPr/>
        </p:nvSpPr>
        <p:spPr>
          <a:xfrm>
            <a:off x="108585" y="770255"/>
            <a:ext cx="9501505" cy="5930900"/>
          </a:xfrm>
          <a:prstGeom prst="round2DiagRect">
            <a:avLst/>
          </a:prstGeom>
        </p:spPr>
        <p:style>
          <a:lnRef idx="3">
            <a:schemeClr val="accent1"/>
          </a:lnRef>
          <a:fillRef idx="0">
            <a:srgbClr val="FFFFFF"/>
          </a:fillRef>
          <a:effectRef idx="0">
            <a:srgbClr val="FFFFFF"/>
          </a:effectRef>
          <a:fontRef idx="minor">
            <a:schemeClr val="dk1"/>
          </a:fontRef>
        </p:style>
        <p:txBody>
          <a:bodyPr rtlCol="0" anchor="ctr"/>
          <a:lstStyle/>
          <a:p>
            <a:pPr algn="ctr"/>
            <a:r>
              <a:rPr lang="vi-VN" altLang="en-US"/>
              <a:t>.</a:t>
            </a:r>
          </a:p>
        </p:txBody>
      </p:sp>
      <p:sp>
        <p:nvSpPr>
          <p:cNvPr id="2" name="Text Box 1"/>
          <p:cNvSpPr txBox="1"/>
          <p:nvPr/>
        </p:nvSpPr>
        <p:spPr>
          <a:xfrm>
            <a:off x="514985" y="156845"/>
            <a:ext cx="5997958" cy="553998"/>
          </a:xfrm>
          <a:prstGeom prst="rect">
            <a:avLst/>
          </a:prstGeom>
          <a:noFill/>
        </p:spPr>
        <p:txBody>
          <a:bodyPr wrap="square" rtlCol="0">
            <a:spAutoFit/>
          </a:bodyPr>
          <a:lstStyle/>
          <a:p>
            <a:pPr marL="571500" indent="-571500">
              <a:buFont typeface="+mj-lt"/>
              <a:buAutoNum type="romanUcPeriod" startAt="3"/>
            </a:pPr>
            <a:r>
              <a:rPr lang="en-US"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 </a:t>
            </a:r>
            <a:r>
              <a:rPr lang="vi-VN" altLang="en-US" sz="3000" b="1" dirty="0">
                <a:effectLst>
                  <a:reflection blurRad="6350" stA="55000" endA="300" endPos="45500" dir="5400000" sy="-100000" algn="bl" rotWithShape="0"/>
                </a:effectLst>
                <a:latin typeface="Times New Roman" panose="02020603050405020304" charset="0"/>
                <a:cs typeface="Times New Roman" panose="02020603050405020304" charset="0"/>
              </a:rPr>
              <a:t>PHƯƠNG PHÁP THỰC HIỆN</a:t>
            </a:r>
          </a:p>
        </p:txBody>
      </p:sp>
      <p:sp>
        <p:nvSpPr>
          <p:cNvPr id="3" name="Text Box 2">
            <a:extLst>
              <a:ext uri="{FF2B5EF4-FFF2-40B4-BE49-F238E27FC236}">
                <a16:creationId xmlns:a16="http://schemas.microsoft.com/office/drawing/2014/main" id="{29BF4534-DFB0-1735-4D3C-34C85496E785}"/>
              </a:ext>
            </a:extLst>
          </p:cNvPr>
          <p:cNvSpPr txBox="1"/>
          <p:nvPr/>
        </p:nvSpPr>
        <p:spPr>
          <a:xfrm>
            <a:off x="514985" y="935153"/>
            <a:ext cx="6642049" cy="527892"/>
          </a:xfrm>
          <a:prstGeom prst="rect">
            <a:avLst/>
          </a:prstGeom>
          <a:noFill/>
        </p:spPr>
        <p:txBody>
          <a:bodyPr wrap="square" rtlCol="0">
            <a:noAutofit/>
          </a:bodyPr>
          <a:lstStyle/>
          <a:p>
            <a:pPr marL="457200" indent="-457200">
              <a:buFont typeface="+mj-lt"/>
              <a:buAutoNum type="arabicPeriod"/>
            </a:pPr>
            <a:r>
              <a:rPr lang="vi-VN" altLang="en-US" sz="2400" b="1" dirty="0">
                <a:latin typeface="Times New Roman" panose="02020603050405020304" charset="0"/>
                <a:cs typeface="Times New Roman" panose="02020603050405020304" charset="0"/>
                <a:sym typeface="+mn-ea"/>
              </a:rPr>
              <a:t>Khởi tạo kích thước quần thể (</a:t>
            </a:r>
            <a:r>
              <a:rPr lang="en-US" sz="2400" b="1" dirty="0">
                <a:latin typeface="Times New Roman" panose="02020603050405020304" charset="0"/>
                <a:cs typeface="Times New Roman" panose="02020603050405020304" charset="0"/>
                <a:sym typeface="+mn-ea"/>
              </a:rPr>
              <a:t>Initialization</a:t>
            </a:r>
            <a:r>
              <a:rPr lang="vi-VN" altLang="en-US" sz="2400" b="1" dirty="0">
                <a:latin typeface="Times New Roman" panose="02020603050405020304" charset="0"/>
                <a:cs typeface="Times New Roman" panose="02020603050405020304" charset="0"/>
                <a:sym typeface="+mn-ea"/>
              </a:rPr>
              <a:t>)</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5" name="Text Box 2">
            <a:extLst>
              <a:ext uri="{FF2B5EF4-FFF2-40B4-BE49-F238E27FC236}">
                <a16:creationId xmlns:a16="http://schemas.microsoft.com/office/drawing/2014/main" id="{A988DB04-9528-7634-BAF6-373291BC7A4F}"/>
              </a:ext>
            </a:extLst>
          </p:cNvPr>
          <p:cNvSpPr txBox="1"/>
          <p:nvPr/>
        </p:nvSpPr>
        <p:spPr>
          <a:xfrm>
            <a:off x="192939" y="3954174"/>
            <a:ext cx="6642049" cy="527892"/>
          </a:xfrm>
          <a:prstGeom prst="rect">
            <a:avLst/>
          </a:prstGeom>
          <a:noFill/>
        </p:spPr>
        <p:txBody>
          <a:bodyPr wrap="square" rtlCol="0">
            <a:noAutofit/>
          </a:bodyPr>
          <a:lstStyle/>
          <a:p>
            <a:pPr marL="457200" indent="-457200">
              <a:buFont typeface="+mj-lt"/>
              <a:buAutoNum type="arabicPeriod"/>
            </a:pPr>
            <a:endParaRPr lang="vi-VN" altLang="en-US" sz="2400" b="1" dirty="0">
              <a:latin typeface="Times New Roman" panose="02020603050405020304" charset="0"/>
              <a:cs typeface="Times New Roman" panose="02020603050405020304" charset="0"/>
              <a:sym typeface="+mn-ea"/>
            </a:endParaRP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sp>
        <p:nvSpPr>
          <p:cNvPr id="6" name="Text Box 2">
            <a:extLst>
              <a:ext uri="{FF2B5EF4-FFF2-40B4-BE49-F238E27FC236}">
                <a16:creationId xmlns:a16="http://schemas.microsoft.com/office/drawing/2014/main" id="{173814D0-F6B3-D133-92B3-003A7DE5BB19}"/>
              </a:ext>
            </a:extLst>
          </p:cNvPr>
          <p:cNvSpPr txBox="1"/>
          <p:nvPr/>
        </p:nvSpPr>
        <p:spPr>
          <a:xfrm>
            <a:off x="514985" y="2968122"/>
            <a:ext cx="3237491" cy="527892"/>
          </a:xfrm>
          <a:prstGeom prst="rect">
            <a:avLst/>
          </a:prstGeom>
          <a:noFill/>
        </p:spPr>
        <p:txBody>
          <a:bodyPr wrap="square" rtlCol="0">
            <a:noAutofit/>
          </a:bodyPr>
          <a:lstStyle/>
          <a:p>
            <a:pPr marL="457200" indent="-457200">
              <a:buFont typeface="+mj-lt"/>
              <a:buAutoNum type="arabicPeriod" startAt="2"/>
            </a:pPr>
            <a:r>
              <a:rPr lang="vi-VN" altLang="en-US" sz="2400" b="1" dirty="0">
                <a:latin typeface="Times New Roman" panose="02020603050405020304" charset="0"/>
                <a:cs typeface="Times New Roman" panose="02020603050405020304" charset="0"/>
                <a:sym typeface="+mn-ea"/>
              </a:rPr>
              <a:t>Tạo bộ ký tự (Gen)</a:t>
            </a:r>
          </a:p>
          <a:p>
            <a:pPr indent="0">
              <a:buFont typeface="Arial" panose="020B0604020202020204" pitchFamily="34" charset="0"/>
              <a:buNone/>
            </a:pPr>
            <a:endParaRPr lang="en-US" sz="2400" dirty="0">
              <a:latin typeface="Times New Roman" panose="02020603050405020304" charset="0"/>
              <a:cs typeface="Times New Roman" panose="02020603050405020304" charset="0"/>
            </a:endParaRPr>
          </a:p>
          <a:p>
            <a:pPr marL="342900" indent="-342900" algn="l">
              <a:lnSpc>
                <a:spcPct val="150000"/>
              </a:lnSpc>
              <a:buFont typeface="Wingdings" panose="05000000000000000000" charset="0"/>
              <a:buChar char="v"/>
            </a:pPr>
            <a:endParaRPr lang="vi-VN" altLang="en-US" sz="2400" b="1" dirty="0">
              <a:latin typeface="Times New Roman" panose="02020603050405020304" charset="0"/>
              <a:cs typeface="Times New Roman" panose="02020603050405020304" charset="0"/>
            </a:endParaRPr>
          </a:p>
        </p:txBody>
      </p:sp>
      <p:graphicFrame>
        <p:nvGraphicFramePr>
          <p:cNvPr id="13" name="Table 12">
            <a:extLst>
              <a:ext uri="{FF2B5EF4-FFF2-40B4-BE49-F238E27FC236}">
                <a16:creationId xmlns:a16="http://schemas.microsoft.com/office/drawing/2014/main" id="{C12CD36F-0DD3-446C-19A4-F77AC410E267}"/>
              </a:ext>
            </a:extLst>
          </p:cNvPr>
          <p:cNvGraphicFramePr>
            <a:graphicFrameLocks noGrp="1"/>
          </p:cNvGraphicFramePr>
          <p:nvPr>
            <p:extLst>
              <p:ext uri="{D42A27DB-BD31-4B8C-83A1-F6EECF244321}">
                <p14:modId xmlns:p14="http://schemas.microsoft.com/office/powerpoint/2010/main" val="2448589007"/>
              </p:ext>
            </p:extLst>
          </p:nvPr>
        </p:nvGraphicFramePr>
        <p:xfrm>
          <a:off x="795337" y="1492751"/>
          <a:ext cx="8128000" cy="113093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986539614"/>
                    </a:ext>
                  </a:extLst>
                </a:gridCol>
              </a:tblGrid>
              <a:tr h="370840">
                <a:tc>
                  <a:txBody>
                    <a:bodyPr/>
                    <a:lstStyle/>
                    <a:p>
                      <a:pPr>
                        <a:lnSpc>
                          <a:spcPct val="130000"/>
                        </a:lnSpc>
                      </a:pPr>
                      <a:r>
                        <a:rPr lang="en-US" sz="1800" b="0" dirty="0">
                          <a:solidFill>
                            <a:schemeClr val="tx1">
                              <a:lumMod val="95000"/>
                              <a:lumOff val="5000"/>
                            </a:schemeClr>
                          </a:solidFill>
                          <a:latin typeface="Consolas" panose="020B0609020204030204" pitchFamily="49" charset="0"/>
                        </a:rPr>
                        <a:t>3. </a:t>
                      </a:r>
                      <a:r>
                        <a:rPr lang="en-US" sz="1800" b="0" dirty="0">
                          <a:solidFill>
                            <a:schemeClr val="accent6">
                              <a:lumMod val="75000"/>
                            </a:schemeClr>
                          </a:solidFill>
                          <a:latin typeface="Consolas" panose="020B0609020204030204" pitchFamily="49" charset="0"/>
                        </a:rPr>
                        <a:t># The variable '</a:t>
                      </a:r>
                      <a:r>
                        <a:rPr lang="en-US" sz="1800" b="0" dirty="0" err="1">
                          <a:solidFill>
                            <a:schemeClr val="accent6">
                              <a:lumMod val="75000"/>
                            </a:schemeClr>
                          </a:solidFill>
                          <a:latin typeface="Consolas" panose="020B0609020204030204" pitchFamily="49" charset="0"/>
                        </a:rPr>
                        <a:t>Population_Size</a:t>
                      </a:r>
                      <a:r>
                        <a:rPr lang="en-US" sz="1800" b="0" dirty="0">
                          <a:solidFill>
                            <a:schemeClr val="accent6">
                              <a:lumMod val="75000"/>
                            </a:schemeClr>
                          </a:solidFill>
                          <a:latin typeface="Consolas" panose="020B0609020204030204" pitchFamily="49" charset="0"/>
                        </a:rPr>
                        <a:t>' creates a population of the specified number</a:t>
                      </a:r>
                    </a:p>
                    <a:p>
                      <a:pPr>
                        <a:lnSpc>
                          <a:spcPct val="130000"/>
                        </a:lnSpc>
                      </a:pPr>
                      <a:r>
                        <a:rPr lang="en-US" sz="1800" b="0" dirty="0">
                          <a:solidFill>
                            <a:schemeClr val="tx1">
                              <a:lumMod val="95000"/>
                              <a:lumOff val="5000"/>
                            </a:schemeClr>
                          </a:solidFill>
                          <a:latin typeface="Consolas" panose="020B0609020204030204" pitchFamily="49" charset="0"/>
                        </a:rPr>
                        <a:t>4. </a:t>
                      </a:r>
                      <a:r>
                        <a:rPr lang="en-US" sz="1800" b="0" dirty="0" err="1">
                          <a:solidFill>
                            <a:srgbClr val="7030A0"/>
                          </a:solidFill>
                          <a:latin typeface="Consolas" panose="020B0609020204030204" pitchFamily="49" charset="0"/>
                        </a:rPr>
                        <a:t>Population_Size</a:t>
                      </a:r>
                      <a:r>
                        <a:rPr lang="en-US" sz="1800" b="0" dirty="0">
                          <a:solidFill>
                            <a:srgbClr val="7030A0"/>
                          </a:solidFill>
                          <a:latin typeface="Consolas" panose="020B0609020204030204" pitchFamily="49" charset="0"/>
                        </a:rPr>
                        <a:t> </a:t>
                      </a:r>
                      <a:r>
                        <a:rPr lang="en-US" sz="1800" b="0" dirty="0">
                          <a:solidFill>
                            <a:schemeClr val="tx1">
                              <a:lumMod val="95000"/>
                              <a:lumOff val="5000"/>
                            </a:schemeClr>
                          </a:solidFill>
                          <a:latin typeface="Consolas" panose="020B0609020204030204" pitchFamily="49" charset="0"/>
                        </a:rPr>
                        <a:t>: </a:t>
                      </a:r>
                      <a:r>
                        <a:rPr lang="en-US" sz="1800" b="0" dirty="0">
                          <a:solidFill>
                            <a:schemeClr val="accent5">
                              <a:lumMod val="75000"/>
                            </a:schemeClr>
                          </a:solidFill>
                          <a:latin typeface="Consolas" panose="020B0609020204030204" pitchFamily="49" charset="0"/>
                        </a:rPr>
                        <a:t>int</a:t>
                      </a:r>
                      <a:r>
                        <a:rPr lang="en-US" sz="1800" b="0" dirty="0">
                          <a:solidFill>
                            <a:schemeClr val="tx1">
                              <a:lumMod val="95000"/>
                              <a:lumOff val="5000"/>
                            </a:schemeClr>
                          </a:solidFill>
                          <a:latin typeface="Consolas" panose="020B0609020204030204" pitchFamily="49" charset="0"/>
                        </a:rPr>
                        <a:t> = </a:t>
                      </a:r>
                      <a:r>
                        <a:rPr lang="en-US" sz="1800" b="0" dirty="0">
                          <a:solidFill>
                            <a:schemeClr val="accent2">
                              <a:lumMod val="75000"/>
                            </a:schemeClr>
                          </a:solidFill>
                          <a:latin typeface="Consolas" panose="020B0609020204030204" pitchFamily="49" charset="0"/>
                        </a:rPr>
                        <a:t>100</a:t>
                      </a:r>
                    </a:p>
                  </a:txBody>
                  <a:tcPr/>
                </a:tc>
                <a:extLst>
                  <a:ext uri="{0D108BD9-81ED-4DB2-BD59-A6C34878D82A}">
                    <a16:rowId xmlns:a16="http://schemas.microsoft.com/office/drawing/2014/main" val="3418147895"/>
                  </a:ext>
                </a:extLst>
              </a:tr>
            </a:tbl>
          </a:graphicData>
        </a:graphic>
      </p:graphicFrame>
      <p:graphicFrame>
        <p:nvGraphicFramePr>
          <p:cNvPr id="15" name="Table 14">
            <a:extLst>
              <a:ext uri="{FF2B5EF4-FFF2-40B4-BE49-F238E27FC236}">
                <a16:creationId xmlns:a16="http://schemas.microsoft.com/office/drawing/2014/main" id="{6BF3B14C-843A-D78F-23CA-C9F8C2846143}"/>
              </a:ext>
            </a:extLst>
          </p:cNvPr>
          <p:cNvGraphicFramePr>
            <a:graphicFrameLocks noGrp="1"/>
          </p:cNvGraphicFramePr>
          <p:nvPr>
            <p:extLst>
              <p:ext uri="{D42A27DB-BD31-4B8C-83A1-F6EECF244321}">
                <p14:modId xmlns:p14="http://schemas.microsoft.com/office/powerpoint/2010/main" val="1288563355"/>
              </p:ext>
            </p:extLst>
          </p:nvPr>
        </p:nvGraphicFramePr>
        <p:xfrm>
          <a:off x="795337" y="3565745"/>
          <a:ext cx="8128000" cy="2914015"/>
        </p:xfrm>
        <a:graphic>
          <a:graphicData uri="http://schemas.openxmlformats.org/drawingml/2006/table">
            <a:tbl>
              <a:tblPr firstRow="1" bandRow="1">
                <a:effectLst>
                  <a:outerShdw blurRad="63500" sx="102000" sy="102000" algn="ctr" rotWithShape="0">
                    <a:prstClr val="black">
                      <a:alpha val="40000"/>
                    </a:prstClr>
                  </a:outerShdw>
                </a:effectLst>
                <a:tableStyleId>{0505E3EF-67EA-436B-97B2-0124C06EBD24}</a:tableStyleId>
              </a:tblPr>
              <a:tblGrid>
                <a:gridCol w="8128000">
                  <a:extLst>
                    <a:ext uri="{9D8B030D-6E8A-4147-A177-3AD203B41FA5}">
                      <a16:colId xmlns:a16="http://schemas.microsoft.com/office/drawing/2014/main" val="2417772567"/>
                    </a:ext>
                  </a:extLst>
                </a:gridCol>
              </a:tblGrid>
              <a:tr h="370840">
                <a:tc>
                  <a:txBody>
                    <a:bodyPr/>
                    <a:lstStyle/>
                    <a:p>
                      <a:pPr>
                        <a:lnSpc>
                          <a:spcPct val="130000"/>
                        </a:lnSpc>
                      </a:pPr>
                      <a:r>
                        <a:rPr lang="en-US" sz="1800" b="0" dirty="0">
                          <a:solidFill>
                            <a:schemeClr val="tx1">
                              <a:lumMod val="95000"/>
                              <a:lumOff val="5000"/>
                            </a:schemeClr>
                          </a:solidFill>
                          <a:latin typeface="Consolas" panose="020B0609020204030204" pitchFamily="49" charset="0"/>
                        </a:rPr>
                        <a:t> 5. </a:t>
                      </a:r>
                      <a:r>
                        <a:rPr lang="en-US" sz="1800" b="0" dirty="0">
                          <a:solidFill>
                            <a:schemeClr val="accent6">
                              <a:lumMod val="75000"/>
                            </a:schemeClr>
                          </a:solidFill>
                          <a:latin typeface="Consolas" panose="020B0609020204030204" pitchFamily="49" charset="0"/>
                        </a:rPr>
                        <a:t># Declare variable 'Genes'</a:t>
                      </a:r>
                    </a:p>
                    <a:p>
                      <a:pPr>
                        <a:lnSpc>
                          <a:spcPct val="130000"/>
                        </a:lnSpc>
                      </a:pPr>
                      <a:r>
                        <a:rPr lang="en-US" sz="1800" b="0" dirty="0">
                          <a:solidFill>
                            <a:schemeClr val="tx1">
                              <a:lumMod val="95000"/>
                              <a:lumOff val="5000"/>
                            </a:schemeClr>
                          </a:solidFill>
                          <a:latin typeface="Consolas" panose="020B0609020204030204" pitchFamily="49" charset="0"/>
                        </a:rPr>
                        <a:t> 6. </a:t>
                      </a:r>
                      <a:r>
                        <a:rPr lang="en-US" sz="1800" b="0" dirty="0">
                          <a:solidFill>
                            <a:srgbClr val="7030A0"/>
                          </a:solidFill>
                          <a:latin typeface="Consolas" panose="020B0609020204030204" pitchFamily="49" charset="0"/>
                        </a:rPr>
                        <a:t>Genes</a:t>
                      </a:r>
                      <a:r>
                        <a:rPr lang="en-US" sz="1800" b="0" dirty="0">
                          <a:solidFill>
                            <a:schemeClr val="tx1">
                              <a:lumMod val="95000"/>
                              <a:lumOff val="5000"/>
                            </a:schemeClr>
                          </a:solidFill>
                          <a:latin typeface="Consolas" panose="020B0609020204030204" pitchFamily="49" charset="0"/>
                        </a:rPr>
                        <a:t> = </a:t>
                      </a:r>
                      <a:r>
                        <a:rPr lang="en-US" sz="1800" b="0" dirty="0">
                          <a:solidFill>
                            <a:schemeClr val="accent2">
                              <a:lumMod val="75000"/>
                            </a:schemeClr>
                          </a:solidFill>
                          <a:latin typeface="Consolas" panose="020B0609020204030204" pitchFamily="49" charset="0"/>
                        </a:rPr>
                        <a:t>'''</a:t>
                      </a:r>
                      <a:r>
                        <a:rPr lang="en-US" sz="1800" b="0" dirty="0" err="1">
                          <a:solidFill>
                            <a:schemeClr val="accent2">
                              <a:lumMod val="75000"/>
                            </a:schemeClr>
                          </a:solidFill>
                          <a:latin typeface="Consolas" panose="020B0609020204030204" pitchFamily="49" charset="0"/>
                        </a:rPr>
                        <a:t>aáàảãạâấầẩẫậăắằẳẵặ</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bcd</a:t>
                      </a:r>
                      <a:r>
                        <a:rPr lang="en-US" sz="1800" b="0" dirty="0">
                          <a:solidFill>
                            <a:schemeClr val="accent2">
                              <a:lumMod val="75000"/>
                            </a:schemeClr>
                          </a:solidFill>
                          <a:latin typeface="Consolas" panose="020B0609020204030204" pitchFamily="49" charset="0"/>
                        </a:rPr>
                        <a:t> đ </a:t>
                      </a:r>
                      <a:r>
                        <a:rPr lang="en-US" sz="1800" b="0" dirty="0" err="1">
                          <a:solidFill>
                            <a:schemeClr val="accent2">
                              <a:lumMod val="75000"/>
                            </a:schemeClr>
                          </a:solidFill>
                          <a:latin typeface="Consolas" panose="020B0609020204030204" pitchFamily="49" charset="0"/>
                        </a:rPr>
                        <a:t>eéèẻẽẹ</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êếềểễệ</a:t>
                      </a:r>
                      <a:endParaRPr lang="en-US" sz="1800" b="0" dirty="0">
                        <a:solidFill>
                          <a:schemeClr val="accent2">
                            <a:lumMod val="75000"/>
                          </a:schemeClr>
                        </a:solidFill>
                        <a:latin typeface="Consolas" panose="020B0609020204030204" pitchFamily="49" charset="0"/>
                      </a:endParaRPr>
                    </a:p>
                    <a:p>
                      <a:pPr>
                        <a:lnSpc>
                          <a:spcPct val="130000"/>
                        </a:lnSpc>
                      </a:pPr>
                      <a:r>
                        <a:rPr lang="en-US" sz="1800" b="0" dirty="0">
                          <a:solidFill>
                            <a:schemeClr val="tx1">
                              <a:lumMod val="95000"/>
                              <a:lumOff val="5000"/>
                            </a:schemeClr>
                          </a:solidFill>
                          <a:latin typeface="Consolas" panose="020B0609020204030204" pitchFamily="49" charset="0"/>
                        </a:rPr>
                        <a:t> 7.            </a:t>
                      </a:r>
                      <a:r>
                        <a:rPr lang="en-US" sz="1800" b="0" dirty="0" err="1">
                          <a:solidFill>
                            <a:schemeClr val="accent2">
                              <a:lumMod val="75000"/>
                            </a:schemeClr>
                          </a:solidFill>
                          <a:latin typeface="Consolas" panose="020B0609020204030204" pitchFamily="49" charset="0"/>
                        </a:rPr>
                        <a:t>fgh</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iíìỉĩị</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jklmn</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oóòỏõọơớờởỡợôốồổỗộ</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pq</a:t>
                      </a:r>
                      <a:endParaRPr lang="en-US" sz="1800" b="0" dirty="0">
                        <a:solidFill>
                          <a:schemeClr val="accent2">
                            <a:lumMod val="75000"/>
                          </a:schemeClr>
                        </a:solidFill>
                        <a:latin typeface="Consolas" panose="020B0609020204030204" pitchFamily="49" charset="0"/>
                      </a:endParaRPr>
                    </a:p>
                    <a:p>
                      <a:pPr>
                        <a:lnSpc>
                          <a:spcPct val="130000"/>
                        </a:lnSpc>
                      </a:pPr>
                      <a:r>
                        <a:rPr lang="en-US" sz="1800" b="0" dirty="0">
                          <a:solidFill>
                            <a:schemeClr val="tx1">
                              <a:lumMod val="95000"/>
                              <a:lumOff val="5000"/>
                            </a:schemeClr>
                          </a:solidFill>
                          <a:latin typeface="Consolas" panose="020B0609020204030204" pitchFamily="49" charset="0"/>
                        </a:rPr>
                        <a:t> 8.            </a:t>
                      </a:r>
                      <a:r>
                        <a:rPr lang="en-US" sz="1800" b="0" dirty="0" err="1">
                          <a:solidFill>
                            <a:schemeClr val="accent2">
                              <a:lumMod val="75000"/>
                            </a:schemeClr>
                          </a:solidFill>
                          <a:latin typeface="Consolas" panose="020B0609020204030204" pitchFamily="49" charset="0"/>
                        </a:rPr>
                        <a:t>rst</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uúùủũụưứừửữự</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vwx</a:t>
                      </a:r>
                      <a:r>
                        <a:rPr lang="en-US" sz="1800" b="0" dirty="0">
                          <a:solidFill>
                            <a:schemeClr val="accent2">
                              <a:lumMod val="75000"/>
                            </a:schemeClr>
                          </a:solidFill>
                          <a:latin typeface="Consolas" panose="020B0609020204030204" pitchFamily="49" charset="0"/>
                        </a:rPr>
                        <a:t> </a:t>
                      </a:r>
                      <a:r>
                        <a:rPr lang="en-US" sz="1800" b="0" dirty="0" err="1">
                          <a:solidFill>
                            <a:schemeClr val="accent2">
                              <a:lumMod val="75000"/>
                            </a:schemeClr>
                          </a:solidFill>
                          <a:latin typeface="Consolas" panose="020B0609020204030204" pitchFamily="49" charset="0"/>
                        </a:rPr>
                        <a:t>yýỳỷỹỵ</a:t>
                      </a:r>
                      <a:r>
                        <a:rPr lang="en-US" sz="1800" b="0" dirty="0">
                          <a:solidFill>
                            <a:schemeClr val="accent2">
                              <a:lumMod val="75000"/>
                            </a:schemeClr>
                          </a:solidFill>
                          <a:latin typeface="Consolas" panose="020B0609020204030204" pitchFamily="49" charset="0"/>
                        </a:rPr>
                        <a:t> z AÁÀẢÃẠÂẤ</a:t>
                      </a:r>
                    </a:p>
                    <a:p>
                      <a:pPr>
                        <a:lnSpc>
                          <a:spcPct val="130000"/>
                        </a:lnSpc>
                      </a:pPr>
                      <a:r>
                        <a:rPr lang="en-US" sz="1800" b="0" dirty="0">
                          <a:solidFill>
                            <a:schemeClr val="tx1">
                              <a:lumMod val="95000"/>
                              <a:lumOff val="5000"/>
                            </a:schemeClr>
                          </a:solidFill>
                          <a:latin typeface="Consolas" panose="020B0609020204030204" pitchFamily="49" charset="0"/>
                        </a:rPr>
                        <a:t> 9.            </a:t>
                      </a:r>
                      <a:r>
                        <a:rPr lang="en-US" sz="1800" b="0" dirty="0">
                          <a:solidFill>
                            <a:schemeClr val="accent2">
                              <a:lumMod val="75000"/>
                            </a:schemeClr>
                          </a:solidFill>
                          <a:latin typeface="Consolas" panose="020B0609020204030204" pitchFamily="49" charset="0"/>
                        </a:rPr>
                        <a:t>ẦẨẪẬĂẮẰẲẴẶ BCD Đ EÉÈẺẼẸ ÊẾỀỂỄỆ FGH IÍÌ</a:t>
                      </a:r>
                    </a:p>
                    <a:p>
                      <a:pPr>
                        <a:lnSpc>
                          <a:spcPct val="130000"/>
                        </a:lnSpc>
                      </a:pPr>
                      <a:r>
                        <a:rPr lang="en-US" sz="1800" b="0" dirty="0">
                          <a:solidFill>
                            <a:schemeClr val="tx1">
                              <a:lumMod val="95000"/>
                              <a:lumOff val="5000"/>
                            </a:schemeClr>
                          </a:solidFill>
                          <a:latin typeface="Consolas" panose="020B0609020204030204" pitchFamily="49" charset="0"/>
                        </a:rPr>
                        <a:t>10.            </a:t>
                      </a:r>
                      <a:r>
                        <a:rPr lang="en-US" sz="1800" b="0" dirty="0">
                          <a:solidFill>
                            <a:schemeClr val="accent2">
                              <a:lumMod val="75000"/>
                            </a:schemeClr>
                          </a:solidFill>
                          <a:latin typeface="Consolas" panose="020B0609020204030204" pitchFamily="49" charset="0"/>
                        </a:rPr>
                        <a:t>ỈĨỊ JKLMN OÓÒỎÕỌƠỚỜỞỠỢÔỐỒỔỖỘ PQRST UÚÙ</a:t>
                      </a:r>
                    </a:p>
                    <a:p>
                      <a:pPr>
                        <a:lnSpc>
                          <a:spcPct val="130000"/>
                        </a:lnSpc>
                      </a:pPr>
                      <a:r>
                        <a:rPr lang="en-US" sz="1800" b="0" dirty="0">
                          <a:solidFill>
                            <a:schemeClr val="tx1">
                              <a:lumMod val="95000"/>
                              <a:lumOff val="5000"/>
                            </a:schemeClr>
                          </a:solidFill>
                          <a:latin typeface="Consolas" panose="020B0609020204030204" pitchFamily="49" charset="0"/>
                        </a:rPr>
                        <a:t>11.            </a:t>
                      </a:r>
                      <a:r>
                        <a:rPr lang="en-US" sz="1800" b="0" dirty="0">
                          <a:solidFill>
                            <a:schemeClr val="accent2">
                              <a:lumMod val="75000"/>
                            </a:schemeClr>
                          </a:solidFill>
                          <a:latin typeface="Consolas" panose="020B0609020204030204" pitchFamily="49" charset="0"/>
                        </a:rPr>
                        <a:t>ỦŨỤƯỨỪỬỮỰ VWX YÝỲỶỸỴ Z0123456789,.-;:_</a:t>
                      </a:r>
                    </a:p>
                    <a:p>
                      <a:pPr>
                        <a:lnSpc>
                          <a:spcPct val="130000"/>
                        </a:lnSpc>
                      </a:pPr>
                      <a:r>
                        <a:rPr lang="en-US" sz="1800" b="0" dirty="0">
                          <a:solidFill>
                            <a:schemeClr val="tx1">
                              <a:lumMod val="95000"/>
                              <a:lumOff val="5000"/>
                            </a:schemeClr>
                          </a:solidFill>
                          <a:latin typeface="Consolas" panose="020B0609020204030204" pitchFamily="49" charset="0"/>
                        </a:rPr>
                        <a:t>12.            </a:t>
                      </a:r>
                      <a:r>
                        <a:rPr lang="en-US" sz="1800" b="0" dirty="0">
                          <a:solidFill>
                            <a:schemeClr val="accent2">
                              <a:lumMod val="75000"/>
                            </a:schemeClr>
                          </a:solidFill>
                          <a:latin typeface="Consolas" panose="020B0609020204030204" pitchFamily="49" charset="0"/>
                        </a:rPr>
                        <a:t>!"#%&amp;/()=?@${[]}'''</a:t>
                      </a:r>
                    </a:p>
                  </a:txBody>
                  <a:tcPr/>
                </a:tc>
                <a:extLst>
                  <a:ext uri="{0D108BD9-81ED-4DB2-BD59-A6C34878D82A}">
                    <a16:rowId xmlns:a16="http://schemas.microsoft.com/office/drawing/2014/main" val="372955199"/>
                  </a:ext>
                </a:extLst>
              </a:tr>
            </a:tbl>
          </a:graphicData>
        </a:graphic>
      </p:graphicFrame>
    </p:spTree>
    <p:extLst>
      <p:ext uri="{BB962C8B-B14F-4D97-AF65-F5344CB8AC3E}">
        <p14:creationId xmlns:p14="http://schemas.microsoft.com/office/powerpoint/2010/main" val="3798804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339DB7EE-26B9-4F81-9D72-433A643BB78E}">
  <we:reference id="wa104380862" version="1.5.0.0" store="en-US" storeType="OMEX"/>
  <we:alternateReferences>
    <we:reference id="WA104380862" version="1.5.0.0" store="WA104380862"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999</TotalTime>
  <Words>1184</Words>
  <Application>Microsoft Office PowerPoint</Application>
  <PresentationFormat>Widescreen</PresentationFormat>
  <Paragraphs>184</Paragraphs>
  <Slides>23</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Consolas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nguye</dc:creator>
  <cp:lastModifiedBy>Huu Le</cp:lastModifiedBy>
  <cp:revision>70</cp:revision>
  <dcterms:created xsi:type="dcterms:W3CDTF">2023-11-14T08:55:00Z</dcterms:created>
  <dcterms:modified xsi:type="dcterms:W3CDTF">2023-11-22T08:54:20Z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7FC5423B2F404822B206EF3E559AA4AE_11</vt:lpwstr>
  </property>
  <property fmtid="{D5CDD505-2E9C-101B-9397-08002B2CF9AE}" pid="3" name="KSOProductBuildVer">
    <vt:lpwstr>1033-12.2.0.13306</vt:lpwstr>
  </property>
</Properties>
</file>

<file path=docProps/thumbnail.jpeg>
</file>